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5" r:id="rId1"/>
  </p:sldMasterIdLst>
  <p:notesMasterIdLst>
    <p:notesMasterId r:id="rId17"/>
  </p:notesMasterIdLst>
  <p:sldIdLst>
    <p:sldId id="361" r:id="rId2"/>
    <p:sldId id="382" r:id="rId3"/>
    <p:sldId id="373" r:id="rId4"/>
    <p:sldId id="369" r:id="rId5"/>
    <p:sldId id="362" r:id="rId6"/>
    <p:sldId id="371" r:id="rId7"/>
    <p:sldId id="370" r:id="rId8"/>
    <p:sldId id="372" r:id="rId9"/>
    <p:sldId id="374" r:id="rId10"/>
    <p:sldId id="375" r:id="rId11"/>
    <p:sldId id="376" r:id="rId12"/>
    <p:sldId id="377" r:id="rId13"/>
    <p:sldId id="378" r:id="rId14"/>
    <p:sldId id="379" r:id="rId15"/>
    <p:sldId id="380" r:id="rId16"/>
  </p:sldIdLst>
  <p:sldSz cx="13004800" cy="9753600"/>
  <p:notesSz cx="6858000" cy="9144000"/>
  <p:defaultTextStyle>
    <a:lvl1pPr marL="1033378" indent="-715878" algn="ctr" defTabSz="584200">
      <a:spcBef>
        <a:spcPts val="3700"/>
      </a:spcBef>
      <a:buSzPct val="171000"/>
      <a:buChar char="•"/>
      <a:defRPr sz="3400">
        <a:latin typeface="+mn-lt"/>
        <a:ea typeface="+mn-ea"/>
        <a:cs typeface="+mn-cs"/>
        <a:sym typeface="Helvetica"/>
      </a:defRPr>
    </a:lvl1pPr>
    <a:lvl2pPr marL="1477878" indent="-715878" algn="ctr" defTabSz="584200">
      <a:spcBef>
        <a:spcPts val="3700"/>
      </a:spcBef>
      <a:buSzPct val="171000"/>
      <a:buChar char="•"/>
      <a:defRPr sz="3400">
        <a:latin typeface="+mn-lt"/>
        <a:ea typeface="+mn-ea"/>
        <a:cs typeface="+mn-cs"/>
        <a:sym typeface="Helvetica"/>
      </a:defRPr>
    </a:lvl2pPr>
    <a:lvl3pPr marL="1922378" indent="-715878" algn="ctr" defTabSz="584200">
      <a:spcBef>
        <a:spcPts val="3700"/>
      </a:spcBef>
      <a:buSzPct val="171000"/>
      <a:buChar char="•"/>
      <a:defRPr sz="3400">
        <a:latin typeface="+mn-lt"/>
        <a:ea typeface="+mn-ea"/>
        <a:cs typeface="+mn-cs"/>
        <a:sym typeface="Helvetica"/>
      </a:defRPr>
    </a:lvl3pPr>
    <a:lvl4pPr marL="2366878" indent="-715878" algn="ctr" defTabSz="584200">
      <a:spcBef>
        <a:spcPts val="3700"/>
      </a:spcBef>
      <a:buSzPct val="171000"/>
      <a:buChar char="•"/>
      <a:defRPr sz="3400">
        <a:latin typeface="+mn-lt"/>
        <a:ea typeface="+mn-ea"/>
        <a:cs typeface="+mn-cs"/>
        <a:sym typeface="Helvetica"/>
      </a:defRPr>
    </a:lvl4pPr>
    <a:lvl5pPr marL="2811378" indent="-715878" algn="ctr" defTabSz="584200">
      <a:spcBef>
        <a:spcPts val="3700"/>
      </a:spcBef>
      <a:buSzPct val="171000"/>
      <a:buChar char="•"/>
      <a:defRPr sz="3400">
        <a:latin typeface="+mn-lt"/>
        <a:ea typeface="+mn-ea"/>
        <a:cs typeface="+mn-cs"/>
        <a:sym typeface="Helvetica"/>
      </a:defRPr>
    </a:lvl5pPr>
    <a:lvl6pPr marL="3166978" indent="-715878" algn="ctr" defTabSz="584200">
      <a:spcBef>
        <a:spcPts val="3700"/>
      </a:spcBef>
      <a:buSzPct val="171000"/>
      <a:buChar char="•"/>
      <a:defRPr sz="3400">
        <a:latin typeface="+mn-lt"/>
        <a:ea typeface="+mn-ea"/>
        <a:cs typeface="+mn-cs"/>
        <a:sym typeface="Helvetica"/>
      </a:defRPr>
    </a:lvl6pPr>
    <a:lvl7pPr marL="3522578" indent="-715878" algn="ctr" defTabSz="584200">
      <a:spcBef>
        <a:spcPts val="3700"/>
      </a:spcBef>
      <a:buSzPct val="171000"/>
      <a:buChar char="•"/>
      <a:defRPr sz="3400">
        <a:latin typeface="+mn-lt"/>
        <a:ea typeface="+mn-ea"/>
        <a:cs typeface="+mn-cs"/>
        <a:sym typeface="Helvetica"/>
      </a:defRPr>
    </a:lvl7pPr>
    <a:lvl8pPr marL="3878178" indent="-715878" algn="ctr" defTabSz="584200">
      <a:spcBef>
        <a:spcPts val="3700"/>
      </a:spcBef>
      <a:buSzPct val="171000"/>
      <a:buChar char="•"/>
      <a:defRPr sz="3400">
        <a:latin typeface="+mn-lt"/>
        <a:ea typeface="+mn-ea"/>
        <a:cs typeface="+mn-cs"/>
        <a:sym typeface="Helvetica"/>
      </a:defRPr>
    </a:lvl8pPr>
    <a:lvl9pPr marL="4233778" indent="-715878" algn="ctr" defTabSz="584200">
      <a:spcBef>
        <a:spcPts val="3700"/>
      </a:spcBef>
      <a:buSzPct val="171000"/>
      <a:buChar char="•"/>
      <a:defRPr sz="3400"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A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6D6"/>
              </a:solidFill>
              <a:prstDash val="solid"/>
              <a:miter lim="400000"/>
            </a:ln>
          </a:right>
          <a:top>
            <a:ln w="254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6D6"/>
              </a:solidFill>
              <a:prstDash val="solid"/>
              <a:miter lim="400000"/>
            </a:ln>
          </a:bottom>
          <a:insideH>
            <a:ln w="25400" cap="flat">
              <a:solidFill>
                <a:srgbClr val="D6D6D6"/>
              </a:solidFill>
              <a:prstDash val="solid"/>
              <a:miter lim="400000"/>
            </a:ln>
          </a:insideH>
          <a:insideV>
            <a:ln w="25400" cap="flat">
              <a:solidFill>
                <a:srgbClr val="D6D6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826" autoAdjust="0"/>
  </p:normalViewPr>
  <p:slideViewPr>
    <p:cSldViewPr>
      <p:cViewPr varScale="1">
        <p:scale>
          <a:sx n="65" d="100"/>
          <a:sy n="65" d="100"/>
        </p:scale>
        <p:origin x="2148" y="7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09115096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1600">
        <a:latin typeface="Lucida Grande"/>
        <a:ea typeface="Lucida Grande"/>
        <a:cs typeface="Lucida Grande"/>
        <a:sym typeface="Lucida Grande"/>
      </a:defRPr>
    </a:lvl1pPr>
    <a:lvl2pPr indent="228600" defTabSz="584200">
      <a:defRPr sz="1600">
        <a:latin typeface="Lucida Grande"/>
        <a:ea typeface="Lucida Grande"/>
        <a:cs typeface="Lucida Grande"/>
        <a:sym typeface="Lucida Grande"/>
      </a:defRPr>
    </a:lvl2pPr>
    <a:lvl3pPr indent="457200" defTabSz="584200">
      <a:defRPr sz="1600">
        <a:latin typeface="Lucida Grande"/>
        <a:ea typeface="Lucida Grande"/>
        <a:cs typeface="Lucida Grande"/>
        <a:sym typeface="Lucida Grande"/>
      </a:defRPr>
    </a:lvl3pPr>
    <a:lvl4pPr indent="685800" defTabSz="584200">
      <a:defRPr sz="1600">
        <a:latin typeface="Lucida Grande"/>
        <a:ea typeface="Lucida Grande"/>
        <a:cs typeface="Lucida Grande"/>
        <a:sym typeface="Lucida Grande"/>
      </a:defRPr>
    </a:lvl4pPr>
    <a:lvl5pPr indent="914400" defTabSz="584200">
      <a:defRPr sz="1600">
        <a:latin typeface="Lucida Grande"/>
        <a:ea typeface="Lucida Grande"/>
        <a:cs typeface="Lucida Grande"/>
        <a:sym typeface="Lucida Grande"/>
      </a:defRPr>
    </a:lvl5pPr>
    <a:lvl6pPr indent="1143000" defTabSz="584200">
      <a:defRPr sz="1600">
        <a:latin typeface="Lucida Grande"/>
        <a:ea typeface="Lucida Grande"/>
        <a:cs typeface="Lucida Grande"/>
        <a:sym typeface="Lucida Grande"/>
      </a:defRPr>
    </a:lvl6pPr>
    <a:lvl7pPr indent="1371600" defTabSz="584200">
      <a:defRPr sz="1600">
        <a:latin typeface="Lucida Grande"/>
        <a:ea typeface="Lucida Grande"/>
        <a:cs typeface="Lucida Grande"/>
        <a:sym typeface="Lucida Grande"/>
      </a:defRPr>
    </a:lvl7pPr>
    <a:lvl8pPr indent="1600200" defTabSz="584200">
      <a:defRPr sz="1600">
        <a:latin typeface="Lucida Grande"/>
        <a:ea typeface="Lucida Grande"/>
        <a:cs typeface="Lucida Grande"/>
        <a:sym typeface="Lucida Grande"/>
      </a:defRPr>
    </a:lvl8pPr>
    <a:lvl9pPr indent="1828800" defTabSz="58420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50779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741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24222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46869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35955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1346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5484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9654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0886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7163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7778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6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6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351" y="1864216"/>
            <a:ext cx="11964416" cy="6762496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2591130-FE46-48E1-86F7-0D723EB5B93F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Xerox Internal Use Only</a:t>
            </a:r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618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Full Image, White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351" y="1649458"/>
            <a:ext cx="11964416" cy="6762496"/>
          </a:xfrm>
          <a:prstGeom prst="roundRect">
            <a:avLst>
              <a:gd name="adj" fmla="val 4183"/>
            </a:avLst>
          </a:prstGeom>
          <a:solidFill>
            <a:srgbClr val="FFFFFF">
              <a:alpha val="85098"/>
            </a:srgbClr>
          </a:solidFill>
        </p:spPr>
        <p:txBody>
          <a:bodyPr lIns="130046" tIns="130046" rIns="130046" bIns="130046"/>
          <a:lstStyle>
            <a:lvl1pPr>
              <a:defRPr sz="2800"/>
            </a:lvl1pPr>
            <a:lvl2pPr>
              <a:defRPr sz="23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6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Full Image, White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82" y="1661391"/>
            <a:ext cx="11964416" cy="5734074"/>
          </a:xfrm>
          <a:prstGeom prst="roundRect">
            <a:avLst>
              <a:gd name="adj" fmla="val 4183"/>
            </a:avLst>
          </a:prstGeom>
          <a:solidFill>
            <a:srgbClr val="FFFFFF">
              <a:alpha val="85098"/>
            </a:srgbClr>
          </a:solidFill>
        </p:spPr>
        <p:txBody>
          <a:bodyPr lIns="130046" tIns="130046" rIns="130046" bIns="130046"/>
          <a:lstStyle>
            <a:lvl1pPr>
              <a:defRPr sz="2800"/>
            </a:lvl1pPr>
            <a:lvl2pPr>
              <a:defRPr sz="23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5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E940392-D3B5-4917-A85B-444BCEDA0BC1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Xerox Internal Use Only</a:t>
            </a:r>
            <a:endParaRPr lang="en-US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302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41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Bo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0018" y="2194369"/>
            <a:ext cx="3771392" cy="1560576"/>
          </a:xfrm>
          <a:prstGeom prst="roundRect">
            <a:avLst>
              <a:gd name="adj" fmla="val 9022"/>
            </a:avLst>
          </a:prstGeom>
          <a:solidFill>
            <a:schemeClr val="accent1"/>
          </a:solidFill>
        </p:spPr>
        <p:txBody>
          <a:bodyPr lIns="130046" tIns="130046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22"/>
          </p:nvPr>
        </p:nvSpPr>
        <p:spPr>
          <a:xfrm>
            <a:off x="4690534" y="2194369"/>
            <a:ext cx="3771392" cy="1560576"/>
          </a:xfrm>
          <a:prstGeom prst="roundRect">
            <a:avLst>
              <a:gd name="adj" fmla="val 9022"/>
            </a:avLst>
          </a:prstGeom>
          <a:solidFill>
            <a:schemeClr val="accent1"/>
          </a:solidFill>
        </p:spPr>
        <p:txBody>
          <a:bodyPr lIns="130046" tIns="130046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sz="quarter" idx="23"/>
          </p:nvPr>
        </p:nvSpPr>
        <p:spPr>
          <a:xfrm>
            <a:off x="8778240" y="2194369"/>
            <a:ext cx="3771392" cy="1560576"/>
          </a:xfrm>
          <a:prstGeom prst="roundRect">
            <a:avLst>
              <a:gd name="adj" fmla="val 9022"/>
            </a:avLst>
          </a:prstGeom>
          <a:solidFill>
            <a:schemeClr val="accent1"/>
          </a:solidFill>
        </p:spPr>
        <p:txBody>
          <a:bodyPr lIns="130046" tIns="130046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24"/>
          </p:nvPr>
        </p:nvSpPr>
        <p:spPr>
          <a:xfrm>
            <a:off x="620018" y="3928522"/>
            <a:ext cx="3771392" cy="1560576"/>
          </a:xfrm>
          <a:prstGeom prst="roundRect">
            <a:avLst>
              <a:gd name="adj" fmla="val 9022"/>
            </a:avLst>
          </a:prstGeom>
          <a:solidFill>
            <a:schemeClr val="accent1"/>
          </a:solidFill>
        </p:spPr>
        <p:txBody>
          <a:bodyPr lIns="130046" tIns="130046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25"/>
          </p:nvPr>
        </p:nvSpPr>
        <p:spPr>
          <a:xfrm>
            <a:off x="4690534" y="3928522"/>
            <a:ext cx="3771392" cy="1560576"/>
          </a:xfrm>
          <a:prstGeom prst="roundRect">
            <a:avLst>
              <a:gd name="adj" fmla="val 9022"/>
            </a:avLst>
          </a:prstGeom>
          <a:solidFill>
            <a:schemeClr val="accent1"/>
          </a:solidFill>
        </p:spPr>
        <p:txBody>
          <a:bodyPr lIns="130046" tIns="130046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Content Placeholder 4"/>
          <p:cNvSpPr>
            <a:spLocks noGrp="1"/>
          </p:cNvSpPr>
          <p:nvPr>
            <p:ph sz="quarter" idx="26"/>
          </p:nvPr>
        </p:nvSpPr>
        <p:spPr>
          <a:xfrm>
            <a:off x="8778240" y="3928522"/>
            <a:ext cx="3771392" cy="1560576"/>
          </a:xfrm>
          <a:prstGeom prst="roundRect">
            <a:avLst>
              <a:gd name="adj" fmla="val 9022"/>
            </a:avLst>
          </a:prstGeom>
          <a:solidFill>
            <a:schemeClr val="accent1"/>
          </a:solidFill>
        </p:spPr>
        <p:txBody>
          <a:bodyPr lIns="130046" tIns="130046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1" name="Content Placeholder 4"/>
          <p:cNvSpPr>
            <a:spLocks noGrp="1"/>
          </p:cNvSpPr>
          <p:nvPr>
            <p:ph sz="quarter" idx="27"/>
          </p:nvPr>
        </p:nvSpPr>
        <p:spPr>
          <a:xfrm>
            <a:off x="620018" y="5662674"/>
            <a:ext cx="3771392" cy="1560576"/>
          </a:xfrm>
          <a:prstGeom prst="roundRect">
            <a:avLst>
              <a:gd name="adj" fmla="val 9022"/>
            </a:avLst>
          </a:prstGeom>
          <a:solidFill>
            <a:schemeClr val="accent1"/>
          </a:solidFill>
        </p:spPr>
        <p:txBody>
          <a:bodyPr lIns="130046" tIns="130046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28"/>
          </p:nvPr>
        </p:nvSpPr>
        <p:spPr>
          <a:xfrm>
            <a:off x="4690534" y="5662674"/>
            <a:ext cx="3771392" cy="1560576"/>
          </a:xfrm>
          <a:prstGeom prst="roundRect">
            <a:avLst>
              <a:gd name="adj" fmla="val 9022"/>
            </a:avLst>
          </a:prstGeom>
          <a:solidFill>
            <a:schemeClr val="accent1"/>
          </a:solidFill>
        </p:spPr>
        <p:txBody>
          <a:bodyPr lIns="130046" tIns="130046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29"/>
          </p:nvPr>
        </p:nvSpPr>
        <p:spPr>
          <a:xfrm>
            <a:off x="8778240" y="5662674"/>
            <a:ext cx="3771392" cy="1560576"/>
          </a:xfrm>
          <a:prstGeom prst="roundRect">
            <a:avLst>
              <a:gd name="adj" fmla="val 9022"/>
            </a:avLst>
          </a:prstGeom>
          <a:solidFill>
            <a:schemeClr val="accent1"/>
          </a:solidFill>
        </p:spPr>
        <p:txBody>
          <a:bodyPr lIns="130046" tIns="130046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48" y="414457"/>
            <a:ext cx="11964416" cy="11704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7348" y="7403785"/>
            <a:ext cx="11964416" cy="780288"/>
          </a:xfrm>
        </p:spPr>
        <p:txBody>
          <a:bodyPr lIns="39014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E21C49C-DA3C-426D-ACA9-234E95C78381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Xerox Internal Use Only</a:t>
            </a:r>
            <a:endParaRPr lang="en-US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11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602827" y="2194780"/>
            <a:ext cx="3771392" cy="4811776"/>
          </a:xfrm>
          <a:prstGeom prst="roundRect">
            <a:avLst>
              <a:gd name="adj" fmla="val 4329"/>
            </a:avLst>
          </a:prstGeom>
          <a:solidFill>
            <a:schemeClr val="accent1"/>
          </a:solidFill>
        </p:spPr>
        <p:txBody>
          <a:bodyPr lIns="130046" tIns="130046" rIns="130046" bIns="130046"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24"/>
          </p:nvPr>
        </p:nvSpPr>
        <p:spPr>
          <a:xfrm>
            <a:off x="8778240" y="2194780"/>
            <a:ext cx="3771392" cy="4811776"/>
          </a:xfrm>
          <a:prstGeom prst="roundRect">
            <a:avLst>
              <a:gd name="adj" fmla="val 4329"/>
            </a:avLst>
          </a:prstGeom>
          <a:solidFill>
            <a:schemeClr val="accent1"/>
          </a:solidFill>
        </p:spPr>
        <p:txBody>
          <a:bodyPr lIns="130046" tIns="130046" rIns="130046" bIns="130046"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25"/>
          </p:nvPr>
        </p:nvSpPr>
        <p:spPr>
          <a:xfrm>
            <a:off x="4690534" y="2194780"/>
            <a:ext cx="3771392" cy="4811776"/>
          </a:xfrm>
          <a:prstGeom prst="roundRect">
            <a:avLst>
              <a:gd name="adj" fmla="val 4329"/>
            </a:avLst>
          </a:prstGeom>
          <a:solidFill>
            <a:schemeClr val="accent1"/>
          </a:solidFill>
        </p:spPr>
        <p:txBody>
          <a:bodyPr lIns="130046" tIns="130046" rIns="130046" bIns="130046"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48" y="414457"/>
            <a:ext cx="11964416" cy="11704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7348" y="7200957"/>
            <a:ext cx="11964416" cy="780288"/>
          </a:xfrm>
        </p:spPr>
        <p:txBody>
          <a:bodyPr lIns="39014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8AD4458-1AD5-41EE-B83E-0DA06ECD5848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Xerox Internal Use Only</a:t>
            </a:r>
            <a:endParaRPr lang="en-US"/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3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Multi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351" y="2189867"/>
            <a:ext cx="5852160" cy="2340864"/>
          </a:xfrm>
          <a:prstGeom prst="roundRect">
            <a:avLst>
              <a:gd name="adj" fmla="val 7940"/>
            </a:avLst>
          </a:prstGeom>
          <a:ln>
            <a:solidFill>
              <a:schemeClr val="accent1"/>
            </a:solidFill>
          </a:ln>
        </p:spPr>
        <p:txBody>
          <a:bodyPr lIns="130046" tIns="130046" rIns="130046" bIns="130046"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7348" y="7105509"/>
            <a:ext cx="11964416" cy="780288"/>
          </a:xfrm>
        </p:spPr>
        <p:txBody>
          <a:bodyPr lIns="39014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6"/>
          </p:nvPr>
        </p:nvSpPr>
        <p:spPr>
          <a:xfrm>
            <a:off x="537351" y="4663956"/>
            <a:ext cx="5852160" cy="2340864"/>
          </a:xfrm>
          <a:prstGeom prst="roundRect">
            <a:avLst>
              <a:gd name="adj" fmla="val 7940"/>
            </a:avLst>
          </a:prstGeom>
          <a:ln>
            <a:solidFill>
              <a:schemeClr val="accent1"/>
            </a:solidFill>
          </a:ln>
        </p:spPr>
        <p:txBody>
          <a:bodyPr lIns="130046" tIns="130046" rIns="130046" bIns="130046"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7"/>
          </p:nvPr>
        </p:nvSpPr>
        <p:spPr>
          <a:xfrm>
            <a:off x="6685279" y="2189867"/>
            <a:ext cx="5852160" cy="2340864"/>
          </a:xfrm>
          <a:prstGeom prst="roundRect">
            <a:avLst>
              <a:gd name="adj" fmla="val 7940"/>
            </a:avLst>
          </a:prstGeom>
          <a:ln>
            <a:solidFill>
              <a:schemeClr val="accent1"/>
            </a:solidFill>
          </a:ln>
        </p:spPr>
        <p:txBody>
          <a:bodyPr lIns="130046" tIns="130046" rIns="130046" bIns="130046"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8"/>
          </p:nvPr>
        </p:nvSpPr>
        <p:spPr>
          <a:xfrm>
            <a:off x="6685279" y="4663956"/>
            <a:ext cx="5852160" cy="2340864"/>
          </a:xfrm>
          <a:prstGeom prst="roundRect">
            <a:avLst>
              <a:gd name="adj" fmla="val 7940"/>
            </a:avLst>
          </a:prstGeom>
          <a:ln>
            <a:solidFill>
              <a:schemeClr val="accent1"/>
            </a:solidFill>
          </a:ln>
        </p:spPr>
        <p:txBody>
          <a:bodyPr lIns="130046" tIns="130046" rIns="130046" bIns="130046"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66DCD70-0C71-4319-AB7F-3B05F90B3BE9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Xerox Internal Use Only</a:t>
            </a:r>
            <a:endParaRPr lang="en-US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40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F870B15-C01A-4EEB-AE32-8A23DDA57DFC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Xerox Internal Use Only</a:t>
            </a:r>
            <a:endParaRPr lang="en-US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23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486" y="1464387"/>
            <a:ext cx="7802880" cy="5982208"/>
          </a:xfrm>
        </p:spPr>
        <p:txBody>
          <a:bodyPr>
            <a:normAutofit/>
          </a:bodyPr>
          <a:lstStyle>
            <a:lvl1pPr marL="167073" indent="-167073">
              <a:lnSpc>
                <a:spcPct val="90000"/>
              </a:lnSpc>
              <a:defRPr sz="40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657222" y="8172514"/>
            <a:ext cx="7802880" cy="1430528"/>
          </a:xfrm>
        </p:spPr>
        <p:txBody>
          <a:bodyPr/>
          <a:lstStyle>
            <a:lvl1pPr>
              <a:spcAft>
                <a:spcPts val="0"/>
              </a:spcAft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781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3004800" cy="7802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486" y="1464387"/>
            <a:ext cx="7802880" cy="5982208"/>
          </a:xfrm>
        </p:spPr>
        <p:txBody>
          <a:bodyPr>
            <a:normAutofit/>
          </a:bodyPr>
          <a:lstStyle>
            <a:lvl1pPr marL="167073" indent="-167073">
              <a:lnSpc>
                <a:spcPct val="9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sp>
        <p:nvSpPr>
          <p:cNvPr id="7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57222" y="8172514"/>
            <a:ext cx="7802880" cy="1430528"/>
          </a:xfrm>
        </p:spPr>
        <p:txBody>
          <a:bodyPr/>
          <a:lstStyle>
            <a:lvl1pPr>
              <a:spcAft>
                <a:spcPts val="0"/>
              </a:spcAft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7377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3004800" cy="520192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486" y="5774609"/>
            <a:ext cx="8843264" cy="1820672"/>
          </a:xfrm>
        </p:spPr>
        <p:txBody>
          <a:bodyPr>
            <a:normAutofit/>
          </a:bodyPr>
          <a:lstStyle>
            <a:lvl1pPr marL="167073" indent="-167073">
              <a:lnSpc>
                <a:spcPct val="90000"/>
              </a:lnSpc>
              <a:defRPr sz="40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sp>
        <p:nvSpPr>
          <p:cNvPr id="7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57222" y="7706529"/>
            <a:ext cx="8713216" cy="1430528"/>
          </a:xfrm>
        </p:spPr>
        <p:txBody>
          <a:bodyPr/>
          <a:lstStyle>
            <a:lvl1pPr>
              <a:spcAft>
                <a:spcPts val="0"/>
              </a:spcAft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3414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48" y="414457"/>
            <a:ext cx="11964416" cy="11704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537350" y="1858377"/>
            <a:ext cx="5331968" cy="676249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9"/>
          </p:nvPr>
        </p:nvSpPr>
        <p:spPr>
          <a:xfrm>
            <a:off x="7169796" y="1858377"/>
            <a:ext cx="5331968" cy="676249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21250DF-B0E9-49EA-8F9C-EB6D6567D99D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Xerox Internal Use Only</a:t>
            </a: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87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42" t="21176" r="7064" b="9643"/>
          <a:stretch/>
        </p:blipFill>
        <p:spPr>
          <a:xfrm>
            <a:off x="0" y="4030134"/>
            <a:ext cx="13004800" cy="46690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1201924"/>
            <a:ext cx="10403840" cy="1950720"/>
          </a:xfrm>
        </p:spPr>
        <p:txBody>
          <a:bodyPr anchor="t">
            <a:normAutofit/>
          </a:bodyPr>
          <a:lstStyle>
            <a:lvl1pPr algn="l">
              <a:defRPr sz="6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7783470"/>
            <a:ext cx="13004800" cy="19701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2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8" name="Round Same Side Corner Rectangle 7"/>
          <p:cNvSpPr/>
          <p:nvPr/>
        </p:nvSpPr>
        <p:spPr>
          <a:xfrm rot="5400000">
            <a:off x="2878817" y="2702411"/>
            <a:ext cx="2565440" cy="8323072"/>
          </a:xfrm>
          <a:prstGeom prst="round2Same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871" y="6001015"/>
            <a:ext cx="7672832" cy="1690624"/>
          </a:xfrm>
        </p:spPr>
        <p:txBody>
          <a:bodyPr anchor="t">
            <a:normAutofit/>
          </a:bodyPr>
          <a:lstStyle>
            <a:lvl1pPr algn="l">
              <a:defRPr sz="6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840" y="8898223"/>
            <a:ext cx="2197811" cy="6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3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5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04178"/>
            <a:ext cx="13004800" cy="2600960"/>
          </a:xfrm>
          <a:solidFill>
            <a:srgbClr val="FFFFFF">
              <a:alpha val="85098"/>
            </a:srgbClr>
          </a:solidFill>
        </p:spPr>
        <p:txBody>
          <a:bodyPr vert="horz" lIns="390138" tIns="390138" rIns="0" bIns="0" rtlCol="0" anchor="t">
            <a:noAutofit/>
          </a:bodyPr>
          <a:lstStyle>
            <a:lvl1pPr>
              <a:defRPr lang="en-US" sz="68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840" y="8898223"/>
            <a:ext cx="2197811" cy="6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3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9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13004800" cy="5201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47" t="25198" r="7037" b="20425"/>
          <a:stretch/>
        </p:blipFill>
        <p:spPr>
          <a:xfrm>
            <a:off x="1" y="1700108"/>
            <a:ext cx="13004801" cy="36688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5202218"/>
            <a:ext cx="13004800" cy="45513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2910766"/>
            <a:ext cx="10403840" cy="1950720"/>
          </a:xfrm>
        </p:spPr>
        <p:txBody>
          <a:bodyPr anchor="t">
            <a:normAutofit/>
          </a:bodyPr>
          <a:lstStyle>
            <a:lvl1pPr algn="l">
              <a:defRPr sz="6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5447605"/>
            <a:ext cx="9623552" cy="2210816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accent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31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0" y="0"/>
            <a:ext cx="13004800" cy="5201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47" t="25198" r="7037" b="20425"/>
          <a:stretch/>
        </p:blipFill>
        <p:spPr>
          <a:xfrm>
            <a:off x="0" y="1700108"/>
            <a:ext cx="13004800" cy="3668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2910766"/>
            <a:ext cx="10403840" cy="1950720"/>
          </a:xfrm>
        </p:spPr>
        <p:txBody>
          <a:bodyPr anchor="t">
            <a:normAutofit/>
          </a:bodyPr>
          <a:lstStyle>
            <a:lvl1pPr algn="l">
              <a:defRPr sz="6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" y="5202218"/>
            <a:ext cx="13004800" cy="45513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5505836"/>
            <a:ext cx="9623552" cy="78028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80206" y="6428867"/>
            <a:ext cx="2861056" cy="2340864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545599" y="6428867"/>
            <a:ext cx="2861056" cy="2340864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610991" y="6394027"/>
            <a:ext cx="2861056" cy="2340864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9676385" y="6394027"/>
            <a:ext cx="2861056" cy="2340864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44936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ontinuous Loop CL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1201924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34816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7470"/>
            <a:ext cx="2184804" cy="5784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0" t="11761" r="6599" b="14897"/>
          <a:stretch/>
        </p:blipFill>
        <p:spPr>
          <a:xfrm>
            <a:off x="1" y="5032587"/>
            <a:ext cx="13004801" cy="47210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0" t="11761" r="6599" b="18715"/>
          <a:stretch/>
        </p:blipFill>
        <p:spPr>
          <a:xfrm>
            <a:off x="1" y="5032586"/>
            <a:ext cx="13004801" cy="44752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0" t="11761" r="6599" b="14897"/>
          <a:stretch/>
        </p:blipFill>
        <p:spPr>
          <a:xfrm>
            <a:off x="1" y="5032587"/>
            <a:ext cx="13004801" cy="47210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0" t="11761" r="6599" b="14897"/>
          <a:stretch/>
        </p:blipFill>
        <p:spPr>
          <a:xfrm>
            <a:off x="1" y="5032587"/>
            <a:ext cx="13004801" cy="47210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0" t="11761" r="6599" b="20650"/>
          <a:stretch/>
        </p:blipFill>
        <p:spPr>
          <a:xfrm>
            <a:off x="1" y="5032587"/>
            <a:ext cx="13004801" cy="435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2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8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ingle Loop CL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1201924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34816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7472"/>
            <a:ext cx="2184804" cy="578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0" t="11761" r="6599" b="14897"/>
          <a:stretch/>
        </p:blipFill>
        <p:spPr>
          <a:xfrm>
            <a:off x="1" y="5032587"/>
            <a:ext cx="13004801" cy="47210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0" t="11761" r="6599" b="18715"/>
          <a:stretch/>
        </p:blipFill>
        <p:spPr>
          <a:xfrm>
            <a:off x="1" y="5032586"/>
            <a:ext cx="13004801" cy="44752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0" t="11761" r="6599" b="14897"/>
          <a:stretch/>
        </p:blipFill>
        <p:spPr>
          <a:xfrm>
            <a:off x="-2" y="5032587"/>
            <a:ext cx="13004803" cy="47210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0" t="11761" r="6599" b="14897"/>
          <a:stretch/>
        </p:blipFill>
        <p:spPr>
          <a:xfrm>
            <a:off x="-2" y="5032587"/>
            <a:ext cx="13004803" cy="472101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0" t="11761" r="6599" b="20650"/>
          <a:stretch/>
        </p:blipFill>
        <p:spPr>
          <a:xfrm>
            <a:off x="-2" y="5032587"/>
            <a:ext cx="13004803" cy="435073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D229-D27A-4CA9-90CA-4B7637D57A1A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Xerox Internal Use Only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8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ontinuous 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1201924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34816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8" t="9845" r="6980" b="18650"/>
          <a:stretch/>
        </p:blipFill>
        <p:spPr>
          <a:xfrm>
            <a:off x="1" y="5368996"/>
            <a:ext cx="13004801" cy="4384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8" t="9845" r="6980" b="18650"/>
          <a:stretch/>
        </p:blipFill>
        <p:spPr>
          <a:xfrm>
            <a:off x="1" y="5368996"/>
            <a:ext cx="13004801" cy="4384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7" t="9845" r="6980" b="18650"/>
          <a:stretch/>
        </p:blipFill>
        <p:spPr>
          <a:xfrm>
            <a:off x="2" y="5368996"/>
            <a:ext cx="13004799" cy="43846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8" t="9845" r="6980" b="18649"/>
          <a:stretch/>
        </p:blipFill>
        <p:spPr>
          <a:xfrm>
            <a:off x="1" y="5368995"/>
            <a:ext cx="13004800" cy="4384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8" t="9845" r="6981" b="18650"/>
          <a:stretch/>
        </p:blipFill>
        <p:spPr>
          <a:xfrm>
            <a:off x="0" y="5368996"/>
            <a:ext cx="13004800" cy="43846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7472"/>
            <a:ext cx="2184804" cy="57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3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8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ingle 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1201924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34816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8" t="9845" r="6980" b="18650"/>
          <a:stretch/>
        </p:blipFill>
        <p:spPr>
          <a:xfrm>
            <a:off x="-2" y="5368996"/>
            <a:ext cx="13004803" cy="43846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8" t="9845" r="6980" b="18650"/>
          <a:stretch/>
        </p:blipFill>
        <p:spPr>
          <a:xfrm>
            <a:off x="-2" y="5368996"/>
            <a:ext cx="13004803" cy="43846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8" t="9845" r="6980" b="18650"/>
          <a:stretch/>
        </p:blipFill>
        <p:spPr>
          <a:xfrm>
            <a:off x="-2" y="5368996"/>
            <a:ext cx="13004803" cy="43846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8" t="9845" r="6980" b="18650"/>
          <a:stretch/>
        </p:blipFill>
        <p:spPr>
          <a:xfrm>
            <a:off x="-2" y="5368996"/>
            <a:ext cx="13004803" cy="43846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8" t="9845" r="6980" b="18650"/>
          <a:stretch/>
        </p:blipFill>
        <p:spPr>
          <a:xfrm>
            <a:off x="-1" y="5368996"/>
            <a:ext cx="13004801" cy="4384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7472"/>
            <a:ext cx="2184804" cy="57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5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3004799" cy="97536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2413717"/>
            <a:ext cx="5462016" cy="4277837"/>
            <a:chOff x="0" y="1697145"/>
            <a:chExt cx="3840480" cy="3007854"/>
          </a:xfrm>
        </p:grpSpPr>
        <p:sp>
          <p:nvSpPr>
            <p:cNvPr id="9" name="Round Single Corner Rectangle 8"/>
            <p:cNvSpPr/>
            <p:nvPr/>
          </p:nvSpPr>
          <p:spPr>
            <a:xfrm>
              <a:off x="0" y="1697145"/>
              <a:ext cx="3840480" cy="2011680"/>
            </a:xfrm>
            <a:prstGeom prst="round1Rect">
              <a:avLst>
                <a:gd name="adj" fmla="val 6178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" name="Round Single Corner Rectangle 9"/>
            <p:cNvSpPr/>
            <p:nvPr/>
          </p:nvSpPr>
          <p:spPr>
            <a:xfrm flipV="1">
              <a:off x="0" y="3699159"/>
              <a:ext cx="3840480" cy="1005840"/>
            </a:xfrm>
            <a:prstGeom prst="round1Rect">
              <a:avLst>
                <a:gd name="adj" fmla="val 12005"/>
              </a:avLst>
            </a:prstGeom>
            <a:solidFill>
              <a:srgbClr val="FFFFFF">
                <a:alpha val="89804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103" y="2689326"/>
            <a:ext cx="4941824" cy="2470912"/>
          </a:xfrm>
        </p:spPr>
        <p:txBody>
          <a:bodyPr anchor="t">
            <a:no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5103" y="5449628"/>
            <a:ext cx="4941824" cy="1170432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99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7348" y="414457"/>
            <a:ext cx="11964416" cy="143052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351" y="2353388"/>
            <a:ext cx="11964416" cy="6242304"/>
          </a:xfrm>
        </p:spPr>
        <p:txBody>
          <a:bodyPr/>
          <a:lstStyle>
            <a:lvl1pPr>
              <a:defRPr sz="2800"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75CC56C-CFC3-44A2-B787-50FCF53E65BB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Xerox Internal Use Only</a:t>
            </a:r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260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9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" y="1"/>
            <a:ext cx="13004799" cy="9753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 flipH="1">
            <a:off x="5722112" y="2282476"/>
            <a:ext cx="7282688" cy="3730751"/>
            <a:chOff x="662731" y="1604866"/>
            <a:chExt cx="3840480" cy="2623184"/>
          </a:xfrm>
        </p:grpSpPr>
        <p:sp>
          <p:nvSpPr>
            <p:cNvPr id="9" name="Round Single Corner Rectangle 8"/>
            <p:cNvSpPr/>
            <p:nvPr/>
          </p:nvSpPr>
          <p:spPr>
            <a:xfrm>
              <a:off x="662731" y="1604866"/>
              <a:ext cx="3840480" cy="1645920"/>
            </a:xfrm>
            <a:prstGeom prst="round1Rect">
              <a:avLst>
                <a:gd name="adj" fmla="val 536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" name="Round Single Corner Rectangle 9"/>
            <p:cNvSpPr/>
            <p:nvPr/>
          </p:nvSpPr>
          <p:spPr>
            <a:xfrm flipV="1">
              <a:off x="662731" y="3241889"/>
              <a:ext cx="3840480" cy="986161"/>
            </a:xfrm>
            <a:prstGeom prst="round1Rect">
              <a:avLst>
                <a:gd name="adj" fmla="val 9475"/>
              </a:avLst>
            </a:prstGeom>
            <a:solidFill>
              <a:srgbClr val="FFFFFF">
                <a:alpha val="89804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28126" y="2856360"/>
            <a:ext cx="6502400" cy="1560576"/>
          </a:xfrm>
        </p:spPr>
        <p:txBody>
          <a:bodyPr anchor="t">
            <a:no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28126" y="4936594"/>
            <a:ext cx="6502400" cy="1170432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33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4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3004800" cy="423550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" y="3691488"/>
            <a:ext cx="13002544" cy="3461565"/>
            <a:chOff x="-1" y="2563756"/>
            <a:chExt cx="9142414" cy="2433913"/>
          </a:xfrm>
        </p:grpSpPr>
        <p:sp>
          <p:nvSpPr>
            <p:cNvPr id="11" name="Freeform 10"/>
            <p:cNvSpPr/>
            <p:nvPr userDrawn="1"/>
          </p:nvSpPr>
          <p:spPr>
            <a:xfrm>
              <a:off x="-1" y="2563756"/>
              <a:ext cx="9142413" cy="2323750"/>
            </a:xfrm>
            <a:custGeom>
              <a:avLst/>
              <a:gdLst>
                <a:gd name="connsiteX0" fmla="*/ 9144000 w 9160778"/>
                <a:gd name="connsiteY0" fmla="*/ 75501 h 2323750"/>
                <a:gd name="connsiteX1" fmla="*/ 8330268 w 9160778"/>
                <a:gd name="connsiteY1" fmla="*/ 0 h 2323750"/>
                <a:gd name="connsiteX2" fmla="*/ 6400800 w 9160778"/>
                <a:gd name="connsiteY2" fmla="*/ 67112 h 2323750"/>
                <a:gd name="connsiteX3" fmla="*/ 0 w 9160778"/>
                <a:gd name="connsiteY3" fmla="*/ 318782 h 2323750"/>
                <a:gd name="connsiteX4" fmla="*/ 0 w 9160778"/>
                <a:gd name="connsiteY4" fmla="*/ 2323750 h 2323750"/>
                <a:gd name="connsiteX5" fmla="*/ 9160778 w 9160778"/>
                <a:gd name="connsiteY5" fmla="*/ 2323750 h 2323750"/>
                <a:gd name="connsiteX6" fmla="*/ 9144000 w 9160778"/>
                <a:gd name="connsiteY6" fmla="*/ 75501 h 232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60778" h="2323750">
                  <a:moveTo>
                    <a:pt x="9144000" y="75501"/>
                  </a:moveTo>
                  <a:lnTo>
                    <a:pt x="8330268" y="0"/>
                  </a:lnTo>
                  <a:lnTo>
                    <a:pt x="6400800" y="67112"/>
                  </a:lnTo>
                  <a:lnTo>
                    <a:pt x="0" y="318782"/>
                  </a:lnTo>
                  <a:lnTo>
                    <a:pt x="0" y="2323750"/>
                  </a:lnTo>
                  <a:lnTo>
                    <a:pt x="9160778" y="2323750"/>
                  </a:lnTo>
                  <a:lnTo>
                    <a:pt x="9144000" y="755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 bwMode="auto">
            <a:xfrm>
              <a:off x="8706035" y="2663301"/>
              <a:ext cx="436378" cy="2334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5473225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77529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55"/>
          <a:stretch/>
        </p:blipFill>
        <p:spPr>
          <a:xfrm>
            <a:off x="1" y="1215851"/>
            <a:ext cx="13002543" cy="564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80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3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3004800" cy="41452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" y="3691488"/>
            <a:ext cx="13002544" cy="3461565"/>
            <a:chOff x="-1" y="2563756"/>
            <a:chExt cx="9142414" cy="2433913"/>
          </a:xfrm>
        </p:grpSpPr>
        <p:sp>
          <p:nvSpPr>
            <p:cNvPr id="11" name="Freeform 10"/>
            <p:cNvSpPr/>
            <p:nvPr userDrawn="1"/>
          </p:nvSpPr>
          <p:spPr>
            <a:xfrm>
              <a:off x="-1" y="2563756"/>
              <a:ext cx="9142413" cy="2323750"/>
            </a:xfrm>
            <a:custGeom>
              <a:avLst/>
              <a:gdLst>
                <a:gd name="connsiteX0" fmla="*/ 9144000 w 9160778"/>
                <a:gd name="connsiteY0" fmla="*/ 75501 h 2323750"/>
                <a:gd name="connsiteX1" fmla="*/ 8330268 w 9160778"/>
                <a:gd name="connsiteY1" fmla="*/ 0 h 2323750"/>
                <a:gd name="connsiteX2" fmla="*/ 6400800 w 9160778"/>
                <a:gd name="connsiteY2" fmla="*/ 67112 h 2323750"/>
                <a:gd name="connsiteX3" fmla="*/ 0 w 9160778"/>
                <a:gd name="connsiteY3" fmla="*/ 318782 h 2323750"/>
                <a:gd name="connsiteX4" fmla="*/ 0 w 9160778"/>
                <a:gd name="connsiteY4" fmla="*/ 2323750 h 2323750"/>
                <a:gd name="connsiteX5" fmla="*/ 9160778 w 9160778"/>
                <a:gd name="connsiteY5" fmla="*/ 2323750 h 2323750"/>
                <a:gd name="connsiteX6" fmla="*/ 9144000 w 9160778"/>
                <a:gd name="connsiteY6" fmla="*/ 75501 h 232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60778" h="2323750">
                  <a:moveTo>
                    <a:pt x="9144000" y="75501"/>
                  </a:moveTo>
                  <a:lnTo>
                    <a:pt x="8330268" y="0"/>
                  </a:lnTo>
                  <a:lnTo>
                    <a:pt x="6400800" y="67112"/>
                  </a:lnTo>
                  <a:lnTo>
                    <a:pt x="0" y="318782"/>
                  </a:lnTo>
                  <a:lnTo>
                    <a:pt x="0" y="2323750"/>
                  </a:lnTo>
                  <a:lnTo>
                    <a:pt x="9160778" y="2323750"/>
                  </a:lnTo>
                  <a:lnTo>
                    <a:pt x="9144000" y="755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8706035" y="2663301"/>
              <a:ext cx="436378" cy="2334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5473225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77529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55"/>
          <a:stretch/>
        </p:blipFill>
        <p:spPr>
          <a:xfrm>
            <a:off x="1" y="1215851"/>
            <a:ext cx="13002543" cy="564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65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5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13004803" cy="468777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1" y="3691488"/>
            <a:ext cx="13002544" cy="3461565"/>
            <a:chOff x="-1" y="2563756"/>
            <a:chExt cx="9142414" cy="2433913"/>
          </a:xfrm>
        </p:grpSpPr>
        <p:sp>
          <p:nvSpPr>
            <p:cNvPr id="11" name="Freeform 10"/>
            <p:cNvSpPr/>
            <p:nvPr userDrawn="1"/>
          </p:nvSpPr>
          <p:spPr>
            <a:xfrm>
              <a:off x="-1" y="2563756"/>
              <a:ext cx="9142413" cy="2323750"/>
            </a:xfrm>
            <a:custGeom>
              <a:avLst/>
              <a:gdLst>
                <a:gd name="connsiteX0" fmla="*/ 9144000 w 9160778"/>
                <a:gd name="connsiteY0" fmla="*/ 75501 h 2323750"/>
                <a:gd name="connsiteX1" fmla="*/ 8330268 w 9160778"/>
                <a:gd name="connsiteY1" fmla="*/ 0 h 2323750"/>
                <a:gd name="connsiteX2" fmla="*/ 6400800 w 9160778"/>
                <a:gd name="connsiteY2" fmla="*/ 67112 h 2323750"/>
                <a:gd name="connsiteX3" fmla="*/ 0 w 9160778"/>
                <a:gd name="connsiteY3" fmla="*/ 318782 h 2323750"/>
                <a:gd name="connsiteX4" fmla="*/ 0 w 9160778"/>
                <a:gd name="connsiteY4" fmla="*/ 2323750 h 2323750"/>
                <a:gd name="connsiteX5" fmla="*/ 9160778 w 9160778"/>
                <a:gd name="connsiteY5" fmla="*/ 2323750 h 2323750"/>
                <a:gd name="connsiteX6" fmla="*/ 9144000 w 9160778"/>
                <a:gd name="connsiteY6" fmla="*/ 75501 h 232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60778" h="2323750">
                  <a:moveTo>
                    <a:pt x="9144000" y="75501"/>
                  </a:moveTo>
                  <a:lnTo>
                    <a:pt x="8330268" y="0"/>
                  </a:lnTo>
                  <a:lnTo>
                    <a:pt x="6400800" y="67112"/>
                  </a:lnTo>
                  <a:lnTo>
                    <a:pt x="0" y="318782"/>
                  </a:lnTo>
                  <a:lnTo>
                    <a:pt x="0" y="2323750"/>
                  </a:lnTo>
                  <a:lnTo>
                    <a:pt x="9160778" y="2323750"/>
                  </a:lnTo>
                  <a:lnTo>
                    <a:pt x="9144000" y="755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 bwMode="auto">
            <a:xfrm>
              <a:off x="8706035" y="2663301"/>
              <a:ext cx="436378" cy="2334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5473225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77529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55"/>
          <a:stretch/>
        </p:blipFill>
        <p:spPr>
          <a:xfrm>
            <a:off x="1" y="1215851"/>
            <a:ext cx="13002543" cy="564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37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2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2"/>
            <a:ext cx="13004800" cy="429429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-1" y="3691488"/>
            <a:ext cx="13002544" cy="3461565"/>
            <a:chOff x="-1" y="2563756"/>
            <a:chExt cx="9142414" cy="2433913"/>
          </a:xfrm>
        </p:grpSpPr>
        <p:sp>
          <p:nvSpPr>
            <p:cNvPr id="34" name="Freeform 33"/>
            <p:cNvSpPr/>
            <p:nvPr userDrawn="1"/>
          </p:nvSpPr>
          <p:spPr>
            <a:xfrm>
              <a:off x="-1" y="2563756"/>
              <a:ext cx="9142413" cy="2323750"/>
            </a:xfrm>
            <a:custGeom>
              <a:avLst/>
              <a:gdLst>
                <a:gd name="connsiteX0" fmla="*/ 9144000 w 9160778"/>
                <a:gd name="connsiteY0" fmla="*/ 75501 h 2323750"/>
                <a:gd name="connsiteX1" fmla="*/ 8330268 w 9160778"/>
                <a:gd name="connsiteY1" fmla="*/ 0 h 2323750"/>
                <a:gd name="connsiteX2" fmla="*/ 6400800 w 9160778"/>
                <a:gd name="connsiteY2" fmla="*/ 67112 h 2323750"/>
                <a:gd name="connsiteX3" fmla="*/ 0 w 9160778"/>
                <a:gd name="connsiteY3" fmla="*/ 318782 h 2323750"/>
                <a:gd name="connsiteX4" fmla="*/ 0 w 9160778"/>
                <a:gd name="connsiteY4" fmla="*/ 2323750 h 2323750"/>
                <a:gd name="connsiteX5" fmla="*/ 9160778 w 9160778"/>
                <a:gd name="connsiteY5" fmla="*/ 2323750 h 2323750"/>
                <a:gd name="connsiteX6" fmla="*/ 9144000 w 9160778"/>
                <a:gd name="connsiteY6" fmla="*/ 75501 h 232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60778" h="2323750">
                  <a:moveTo>
                    <a:pt x="9144000" y="75501"/>
                  </a:moveTo>
                  <a:lnTo>
                    <a:pt x="8330268" y="0"/>
                  </a:lnTo>
                  <a:lnTo>
                    <a:pt x="6400800" y="67112"/>
                  </a:lnTo>
                  <a:lnTo>
                    <a:pt x="0" y="318782"/>
                  </a:lnTo>
                  <a:lnTo>
                    <a:pt x="0" y="2323750"/>
                  </a:lnTo>
                  <a:lnTo>
                    <a:pt x="9160778" y="2323750"/>
                  </a:lnTo>
                  <a:lnTo>
                    <a:pt x="9144000" y="755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5" name="Rectangle 34"/>
            <p:cNvSpPr/>
            <p:nvPr userDrawn="1"/>
          </p:nvSpPr>
          <p:spPr bwMode="auto">
            <a:xfrm>
              <a:off x="8706035" y="2663301"/>
              <a:ext cx="436378" cy="2334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5473225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77529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55"/>
          <a:stretch/>
        </p:blipFill>
        <p:spPr>
          <a:xfrm>
            <a:off x="1" y="1215851"/>
            <a:ext cx="13002543" cy="564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67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13004800" cy="848710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1" y="5533835"/>
            <a:ext cx="13002544" cy="3461565"/>
            <a:chOff x="-1" y="2563756"/>
            <a:chExt cx="9142414" cy="2433913"/>
          </a:xfrm>
        </p:grpSpPr>
        <p:sp>
          <p:nvSpPr>
            <p:cNvPr id="15" name="Freeform 14"/>
            <p:cNvSpPr/>
            <p:nvPr userDrawn="1"/>
          </p:nvSpPr>
          <p:spPr>
            <a:xfrm>
              <a:off x="-1" y="2563756"/>
              <a:ext cx="9142413" cy="2323750"/>
            </a:xfrm>
            <a:custGeom>
              <a:avLst/>
              <a:gdLst>
                <a:gd name="connsiteX0" fmla="*/ 9144000 w 9160778"/>
                <a:gd name="connsiteY0" fmla="*/ 75501 h 2323750"/>
                <a:gd name="connsiteX1" fmla="*/ 8330268 w 9160778"/>
                <a:gd name="connsiteY1" fmla="*/ 0 h 2323750"/>
                <a:gd name="connsiteX2" fmla="*/ 6400800 w 9160778"/>
                <a:gd name="connsiteY2" fmla="*/ 67112 h 2323750"/>
                <a:gd name="connsiteX3" fmla="*/ 0 w 9160778"/>
                <a:gd name="connsiteY3" fmla="*/ 318782 h 2323750"/>
                <a:gd name="connsiteX4" fmla="*/ 0 w 9160778"/>
                <a:gd name="connsiteY4" fmla="*/ 2323750 h 2323750"/>
                <a:gd name="connsiteX5" fmla="*/ 9160778 w 9160778"/>
                <a:gd name="connsiteY5" fmla="*/ 2323750 h 2323750"/>
                <a:gd name="connsiteX6" fmla="*/ 9144000 w 9160778"/>
                <a:gd name="connsiteY6" fmla="*/ 75501 h 232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60778" h="2323750">
                  <a:moveTo>
                    <a:pt x="9144000" y="75501"/>
                  </a:moveTo>
                  <a:lnTo>
                    <a:pt x="8330268" y="0"/>
                  </a:lnTo>
                  <a:lnTo>
                    <a:pt x="6400800" y="67112"/>
                  </a:lnTo>
                  <a:lnTo>
                    <a:pt x="0" y="318782"/>
                  </a:lnTo>
                  <a:lnTo>
                    <a:pt x="0" y="2323750"/>
                  </a:lnTo>
                  <a:lnTo>
                    <a:pt x="9160778" y="2323750"/>
                  </a:lnTo>
                  <a:lnTo>
                    <a:pt x="9144000" y="755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 bwMode="auto">
            <a:xfrm>
              <a:off x="8706035" y="2663301"/>
              <a:ext cx="436378" cy="2334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rgbClr val="000000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1201924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34816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55"/>
          <a:stretch/>
        </p:blipFill>
        <p:spPr>
          <a:xfrm>
            <a:off x="1" y="3053376"/>
            <a:ext cx="13002543" cy="564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6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5473225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77529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" t="10627" r="6600" b="16597"/>
          <a:stretch/>
        </p:blipFill>
        <p:spPr>
          <a:xfrm>
            <a:off x="0" y="684107"/>
            <a:ext cx="13004800" cy="46848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" t="10627" r="6600" b="16597"/>
          <a:stretch/>
        </p:blipFill>
        <p:spPr>
          <a:xfrm>
            <a:off x="0" y="684107"/>
            <a:ext cx="13004800" cy="4684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" t="10627" r="6600" b="16597"/>
          <a:stretch/>
        </p:blipFill>
        <p:spPr>
          <a:xfrm>
            <a:off x="0" y="684107"/>
            <a:ext cx="13004800" cy="4684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" t="10627" r="6600" b="16597"/>
          <a:stretch/>
        </p:blipFill>
        <p:spPr>
          <a:xfrm>
            <a:off x="0" y="684107"/>
            <a:ext cx="13004800" cy="46848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" t="10627" r="6600" b="16597"/>
          <a:stretch/>
        </p:blipFill>
        <p:spPr>
          <a:xfrm>
            <a:off x="0" y="684107"/>
            <a:ext cx="13004800" cy="46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6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7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1201924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05" t="13475" r="5828" b="22443"/>
          <a:stretch/>
        </p:blipFill>
        <p:spPr>
          <a:xfrm>
            <a:off x="0" y="4355253"/>
            <a:ext cx="13004800" cy="41543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05" t="13475" r="5828" b="22443"/>
          <a:stretch/>
        </p:blipFill>
        <p:spPr>
          <a:xfrm>
            <a:off x="0" y="4355253"/>
            <a:ext cx="13004800" cy="41543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05" t="13475" r="5828" b="22443"/>
          <a:stretch/>
        </p:blipFill>
        <p:spPr>
          <a:xfrm>
            <a:off x="0" y="4355253"/>
            <a:ext cx="13004800" cy="41543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05" t="13475" r="5828" b="22443"/>
          <a:stretch/>
        </p:blipFill>
        <p:spPr>
          <a:xfrm>
            <a:off x="0" y="4355254"/>
            <a:ext cx="13004800" cy="4154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05" t="13475" r="5828" b="22443"/>
          <a:stretch/>
        </p:blipFill>
        <p:spPr>
          <a:xfrm>
            <a:off x="0" y="4355253"/>
            <a:ext cx="13004800" cy="415431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34816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3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8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5473225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77529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33" t="39105" r="19304" b="19654"/>
          <a:stretch/>
        </p:blipFill>
        <p:spPr>
          <a:xfrm>
            <a:off x="0" y="0"/>
            <a:ext cx="13004800" cy="53689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33" t="39105" r="19304" b="19654"/>
          <a:stretch/>
        </p:blipFill>
        <p:spPr>
          <a:xfrm>
            <a:off x="0" y="0"/>
            <a:ext cx="13004800" cy="53689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33" t="39105" r="19304" b="19654"/>
          <a:stretch/>
        </p:blipFill>
        <p:spPr>
          <a:xfrm>
            <a:off x="0" y="0"/>
            <a:ext cx="13004800" cy="53689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33" t="39105" r="19304" b="19654"/>
          <a:stretch/>
        </p:blipFill>
        <p:spPr>
          <a:xfrm>
            <a:off x="0" y="0"/>
            <a:ext cx="13004800" cy="53689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33" t="39105" r="19304" b="19654"/>
          <a:stretch/>
        </p:blipFill>
        <p:spPr>
          <a:xfrm>
            <a:off x="0" y="0"/>
            <a:ext cx="13004800" cy="536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2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 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xer_3ln_tag_tm_alt_4cp_grd_po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10345" y="9245220"/>
            <a:ext cx="8173452" cy="2698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>
              <a:defRPr/>
            </a:pPr>
            <a:r>
              <a:rPr lang="en-US" sz="900" dirty="0" smtClean="0">
                <a:solidFill>
                  <a:srgbClr val="000000"/>
                </a:solidFill>
                <a:cs typeface="Arial"/>
              </a:rPr>
              <a:t>©2014 Xerox Corporation. All rights reserved. Xerox® and Xerox Design® are trademarks of Xerox Corporation in the United States and/or other countries.</a:t>
            </a:r>
          </a:p>
        </p:txBody>
      </p:sp>
    </p:spTree>
    <p:extLst>
      <p:ext uri="{BB962C8B-B14F-4D97-AF65-F5344CB8AC3E}">
        <p14:creationId xmlns:p14="http://schemas.microsoft.com/office/powerpoint/2010/main" val="3867347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Line Title and Mutl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7348" y="414457"/>
            <a:ext cx="11964416" cy="2340864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351" y="3169960"/>
            <a:ext cx="3771392" cy="4811776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33863" y="3169960"/>
            <a:ext cx="3771392" cy="4811776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8730375" y="3189845"/>
            <a:ext cx="3771392" cy="4811776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37351" y="2353050"/>
            <a:ext cx="11964416" cy="6502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6C59EEB-1739-4D90-8ACA-45C609B7B7A7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Xerox Internal Use Only</a:t>
            </a:r>
            <a:endParaRPr lang="en-US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03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xer_3ln_tag_tm_alt_4cp_grd_po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3921230"/>
            <a:ext cx="13004800" cy="191114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10345" y="9245220"/>
            <a:ext cx="8173452" cy="2698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>
              <a:defRPr/>
            </a:pPr>
            <a:r>
              <a:rPr lang="en-US" sz="900" dirty="0" smtClean="0">
                <a:solidFill>
                  <a:srgbClr val="000000"/>
                </a:solidFill>
                <a:cs typeface="Arial"/>
              </a:rPr>
              <a:t>©2014 Xerox Corporation. All rights reserved. Xerox® and Xerox Design® are trademarks of Xerox Corporation in the United States and/or other countries.</a:t>
            </a:r>
          </a:p>
        </p:txBody>
      </p:sp>
    </p:spTree>
    <p:extLst>
      <p:ext uri="{BB962C8B-B14F-4D97-AF65-F5344CB8AC3E}">
        <p14:creationId xmlns:p14="http://schemas.microsoft.com/office/powerpoint/2010/main" val="908316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all 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48" y="414457"/>
            <a:ext cx="11964416" cy="1430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16200000">
            <a:off x="8935947" y="1996018"/>
            <a:ext cx="3901440" cy="4226560"/>
          </a:xfrm>
          <a:prstGeom prst="round2SameRect">
            <a:avLst>
              <a:gd name="adj1" fmla="val 4727"/>
              <a:gd name="adj2" fmla="val 0"/>
            </a:avLst>
          </a:prstGeom>
        </p:spPr>
        <p:txBody>
          <a:bodyPr vert="vert" lIns="130046" tIns="130046" rIns="130046" bIns="520184"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67361" y="2158576"/>
            <a:ext cx="7802880" cy="6502400"/>
          </a:xfrm>
          <a:prstGeom prst="roundRect">
            <a:avLst>
              <a:gd name="adj" fmla="val 3211"/>
            </a:avLst>
          </a:prstGeom>
          <a:solidFill>
            <a:schemeClr val="accent1"/>
          </a:solidFill>
        </p:spPr>
        <p:txBody>
          <a:bodyPr lIns="130046" tIns="130046" rIns="130046" bIns="130046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128483C-803C-4A8A-B3A1-A90E3EBC784D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Xerox Internal Use Only</a:t>
            </a:r>
            <a:endParaRPr lang="en-US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37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all 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/>
        </p:nvSpPr>
        <p:spPr>
          <a:xfrm rot="16200000">
            <a:off x="8935947" y="2007949"/>
            <a:ext cx="3901440" cy="4226560"/>
          </a:xfrm>
          <a:prstGeom prst="round2SameRect">
            <a:avLst>
              <a:gd name="adj1" fmla="val 522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48" y="414457"/>
            <a:ext cx="11964416" cy="1430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3042" y="2218233"/>
            <a:ext cx="3901440" cy="3771392"/>
          </a:xfrm>
          <a:prstGeom prst="rect">
            <a:avLst/>
          </a:prstGeom>
          <a:noFill/>
        </p:spPr>
        <p:txBody>
          <a:bodyPr vert="horz" lIns="130046" tIns="130046" rIns="130046" bIns="520184"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67361" y="2158576"/>
            <a:ext cx="7802880" cy="6502400"/>
          </a:xfrm>
          <a:prstGeom prst="roundRect">
            <a:avLst>
              <a:gd name="adj" fmla="val 3211"/>
            </a:avLst>
          </a:prstGeom>
          <a:noFill/>
        </p:spPr>
        <p:txBody>
          <a:bodyPr lIns="130046" tIns="130046" rIns="130046" bIns="130046"/>
          <a:lstStyle>
            <a:lvl1pPr>
              <a:spcAft>
                <a:spcPts val="0"/>
              </a:spcAft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6B39FC0-0D86-438D-8A1A-09F5F5AC9FA7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Xerox Internal Use Only</a:t>
            </a:r>
            <a:endParaRPr lang="en-US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064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all 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48" y="414457"/>
            <a:ext cx="11964416" cy="1430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67361" y="2158576"/>
            <a:ext cx="7802880" cy="6502400"/>
          </a:xfrm>
          <a:prstGeom prst="roundRect">
            <a:avLst>
              <a:gd name="adj" fmla="val 3211"/>
            </a:avLst>
          </a:prstGeom>
          <a:noFill/>
        </p:spPr>
        <p:txBody>
          <a:bodyPr lIns="130046" tIns="130046" rIns="130046" bIns="130046"/>
          <a:lstStyle>
            <a:lvl1pPr>
              <a:spcAft>
                <a:spcPts val="0"/>
              </a:spcAft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729446" y="2170508"/>
            <a:ext cx="4585917" cy="3893827"/>
          </a:xfrm>
          <a:prstGeom prst="roundRect">
            <a:avLst>
              <a:gd name="adj" fmla="val 6199"/>
            </a:avLst>
          </a:prstGeom>
        </p:spPr>
        <p:txBody>
          <a:bodyPr/>
          <a:lstStyle/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BE77B1B-D53A-4206-B229-359ED9930710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Xerox Internal Use Only</a:t>
            </a:r>
            <a:endParaRPr lang="en-US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09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all 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/>
        </p:nvSpPr>
        <p:spPr>
          <a:xfrm rot="16200000">
            <a:off x="7960587" y="2983309"/>
            <a:ext cx="5852160" cy="4226560"/>
          </a:xfrm>
          <a:prstGeom prst="round2SameRect">
            <a:avLst>
              <a:gd name="adj1" fmla="val 522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48" y="414457"/>
            <a:ext cx="11964416" cy="1430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3042" y="2218233"/>
            <a:ext cx="3901440" cy="5852160"/>
          </a:xfrm>
          <a:prstGeom prst="rect">
            <a:avLst/>
          </a:prstGeom>
          <a:noFill/>
        </p:spPr>
        <p:txBody>
          <a:bodyPr vert="horz" lIns="130046" tIns="130046" rIns="130046" bIns="520184"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67361" y="2158576"/>
            <a:ext cx="7802880" cy="6502400"/>
          </a:xfrm>
          <a:prstGeom prst="roundRect">
            <a:avLst>
              <a:gd name="adj" fmla="val 3211"/>
            </a:avLst>
          </a:prstGeom>
          <a:noFill/>
        </p:spPr>
        <p:txBody>
          <a:bodyPr lIns="130046" tIns="130046" rIns="130046" bIns="130046"/>
          <a:lstStyle>
            <a:lvl1pPr>
              <a:spcAft>
                <a:spcPts val="0"/>
              </a:spcAft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7C51B38-3986-4D0C-A8BF-F3A8FD9B7127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Xerox Internal Use Only</a:t>
            </a:r>
            <a:endParaRPr lang="en-US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48" y="545698"/>
            <a:ext cx="11964416" cy="117043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351" y="1864216"/>
            <a:ext cx="11964416" cy="6762496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B71493D-733A-4FD2-BCA3-0DCB75C48635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Xerox Internal Use Only</a:t>
            </a:r>
            <a:endParaRPr lang="en-US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97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7348" y="414457"/>
            <a:ext cx="11964416" cy="1170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351" y="1864216"/>
            <a:ext cx="11964416" cy="6762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37396" y="8914349"/>
            <a:ext cx="2184804" cy="581567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B1A422D-776F-474D-B918-6C615C6D9418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smtClean="0"/>
              <a:t>Xerox Internal Use Only</a:t>
            </a:r>
            <a:endParaRPr lang="en-US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25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  <p:sldLayoutId id="2147483693" r:id="rId38"/>
    <p:sldLayoutId id="2147483694" r:id="rId39"/>
    <p:sldLayoutId id="2147483695" r:id="rId40"/>
  </p:sldLayoutIdLst>
  <p:timing>
    <p:tnLst>
      <p:par>
        <p:cTn id="1" dur="indefinite" restart="never" nodeType="tmRoot"/>
      </p:par>
    </p:tnLst>
  </p:timing>
  <p:txStyles>
    <p:titleStyle>
      <a:lvl1pPr algn="l" defTabSz="650230" rtl="0" eaLnBrk="1" latinLnBrk="0" hangingPunct="1">
        <a:lnSpc>
          <a:spcPct val="90000"/>
        </a:lnSpc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50230" rtl="0" eaLnBrk="1" latinLnBrk="0" hangingPunct="1">
        <a:spcBef>
          <a:spcPts val="0"/>
        </a:spcBef>
        <a:spcAft>
          <a:spcPts val="0"/>
        </a:spcAft>
        <a:buFont typeface="Arial"/>
        <a:buNone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39321" indent="-239321" algn="l" defTabSz="650230" rtl="0" eaLnBrk="1" latinLnBrk="0" hangingPunct="1">
        <a:spcBef>
          <a:spcPts val="853"/>
        </a:spcBef>
        <a:spcAft>
          <a:spcPts val="853"/>
        </a:spcAft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489931" indent="-239321" algn="l" defTabSz="650230" rtl="0" eaLnBrk="1" latinLnBrk="0" hangingPunct="1">
        <a:spcBef>
          <a:spcPts val="0"/>
        </a:spcBef>
        <a:spcAft>
          <a:spcPts val="853"/>
        </a:spcAft>
        <a:buFont typeface="Museo Sans For Dell" pitchFamily="2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726993" indent="-234083" algn="l" defTabSz="650230" rtl="0" eaLnBrk="1" latinLnBrk="0" hangingPunct="1">
        <a:spcBef>
          <a:spcPts val="0"/>
        </a:spcBef>
        <a:spcAft>
          <a:spcPts val="853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962340" indent="-239321" algn="l" defTabSz="650230" rtl="0" eaLnBrk="1" latinLnBrk="0" hangingPunct="1">
        <a:spcBef>
          <a:spcPts val="0"/>
        </a:spcBef>
        <a:spcAft>
          <a:spcPts val="853"/>
        </a:spcAft>
        <a:buFont typeface="Museo Sans For Dell" pitchFamily="2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1.png"/><Relationship Id="rId3" Type="http://schemas.openxmlformats.org/officeDocument/2006/relationships/image" Target="../media/image43.png"/><Relationship Id="rId7" Type="http://schemas.openxmlformats.org/officeDocument/2006/relationships/image" Target="../media/image47.jp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jpg"/><Relationship Id="rId14" Type="http://schemas.openxmlformats.org/officeDocument/2006/relationships/image" Target="../media/image5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jpg"/><Relationship Id="rId5" Type="http://schemas.openxmlformats.org/officeDocument/2006/relationships/image" Target="../media/image48.png"/><Relationship Id="rId4" Type="http://schemas.openxmlformats.org/officeDocument/2006/relationships/image" Target="../media/image47.jpg"/><Relationship Id="rId9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jpe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302000" y="5029200"/>
            <a:ext cx="6019800" cy="1513611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/>
          <p:cNvSpPr/>
          <p:nvPr/>
        </p:nvSpPr>
        <p:spPr>
          <a:xfrm>
            <a:off x="1092200" y="838200"/>
            <a:ext cx="11201400" cy="3886200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hape 679"/>
          <p:cNvSpPr txBox="1">
            <a:spLocks/>
          </p:cNvSpPr>
          <p:nvPr/>
        </p:nvSpPr>
        <p:spPr>
          <a:xfrm>
            <a:off x="169658" y="9232260"/>
            <a:ext cx="3430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none" lIns="0" tIns="0" rIns="0" bIns="0" rtlCol="0" anchor="ctr">
            <a:sp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buSzTx/>
              <a:buNone/>
              <a:defRPr lang="en-US" sz="1600" kern="1200">
                <a:solidFill>
                  <a:srgbClr val="77777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7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2pPr>
            <a:lvl3pPr marL="1922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3pPr>
            <a:lvl4pPr marL="2366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4pPr>
            <a:lvl5pPr marL="2811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5pPr>
            <a:lvl6pPr marL="31669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6pPr>
            <a:lvl7pPr marL="35225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7pPr>
            <a:lvl8pPr marL="38781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8pPr>
            <a:lvl9pPr marL="42337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sz="2400" b="1" smtClean="0">
                <a:latin typeface="Xerox Sans" pitchFamily="50" charset="0"/>
              </a:rPr>
              <a:pPr>
                <a:defRPr sz="1800"/>
              </a:pPr>
              <a:t>1</a:t>
            </a:fld>
            <a:endParaRPr lang="en-US" sz="2400" b="1" dirty="0">
              <a:latin typeface="Xerox Sans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0" y="5303737"/>
            <a:ext cx="1930725" cy="10564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408" y="5266986"/>
            <a:ext cx="1548429" cy="11299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868" y="5257800"/>
            <a:ext cx="1601932" cy="11256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1738162"/>
            <a:ext cx="2496864" cy="6143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84" y="1521526"/>
            <a:ext cx="1360985" cy="11017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62" y="3265405"/>
            <a:ext cx="4026317" cy="6857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809" y="2381249"/>
            <a:ext cx="467591" cy="5143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48" y="1262921"/>
            <a:ext cx="3597952" cy="14040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762" y="3124200"/>
            <a:ext cx="1087486" cy="10287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562" y="3276600"/>
            <a:ext cx="5021838" cy="6857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74" y="3886200"/>
            <a:ext cx="285714" cy="4571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800" y="8303600"/>
            <a:ext cx="3729698" cy="992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0" y="7917732"/>
            <a:ext cx="2590800" cy="145486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01302" y="7239000"/>
            <a:ext cx="29770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7500" indent="0">
              <a:buNone/>
            </a:pPr>
            <a:r>
              <a:rPr lang="en-GB" dirty="0" smtClean="0"/>
              <a:t>Albert </a:t>
            </a:r>
            <a:r>
              <a:rPr lang="en-GB" dirty="0" err="1" smtClean="0"/>
              <a:t>Gordo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7461196" y="7239000"/>
            <a:ext cx="29274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7500" indent="0">
              <a:buNone/>
            </a:pPr>
            <a:r>
              <a:rPr lang="en-GB" dirty="0"/>
              <a:t>Lluís Gómez</a:t>
            </a:r>
          </a:p>
        </p:txBody>
      </p:sp>
    </p:spTree>
    <p:extLst>
      <p:ext uri="{BB962C8B-B14F-4D97-AF65-F5344CB8AC3E}">
        <p14:creationId xmlns:p14="http://schemas.microsoft.com/office/powerpoint/2010/main" val="50919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79"/>
          <p:cNvSpPr txBox="1">
            <a:spLocks/>
          </p:cNvSpPr>
          <p:nvPr/>
        </p:nvSpPr>
        <p:spPr>
          <a:xfrm>
            <a:off x="169658" y="9335499"/>
            <a:ext cx="3430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none" lIns="0" tIns="0" rIns="0" bIns="0" rtlCol="0" anchor="ctr">
            <a:sp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buSzTx/>
              <a:buNone/>
              <a:defRPr lang="en-US" sz="1600" kern="1200">
                <a:solidFill>
                  <a:srgbClr val="77777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7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2pPr>
            <a:lvl3pPr marL="1922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3pPr>
            <a:lvl4pPr marL="2366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4pPr>
            <a:lvl5pPr marL="2811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5pPr>
            <a:lvl6pPr marL="31669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6pPr>
            <a:lvl7pPr marL="35225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7pPr>
            <a:lvl8pPr marL="38781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8pPr>
            <a:lvl9pPr marL="42337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sz="2400" b="1" smtClean="0">
                <a:latin typeface="Xerox Sans" pitchFamily="50" charset="0"/>
              </a:rPr>
              <a:pPr>
                <a:defRPr sz="1800"/>
              </a:pPr>
              <a:t>10</a:t>
            </a:fld>
            <a:endParaRPr lang="en-US" sz="2400" b="1" dirty="0">
              <a:latin typeface="Xerox Sans" pitchFamily="50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>
                <a:solidFill>
                  <a:srgbClr val="6CAF3D"/>
                </a:solidFill>
                <a:latin typeface="Xerox Sans" panose="02000000000000000000" pitchFamily="50" charset="0"/>
              </a:rPr>
              <a:t>Improvements</a:t>
            </a:r>
            <a:endParaRPr lang="en-GB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533070" y="1524000"/>
            <a:ext cx="12116816" cy="899656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Joint recognition of individual characters and </a:t>
            </a:r>
            <a:r>
              <a:rPr lang="en-GB" b="1" dirty="0" err="1" smtClean="0">
                <a:solidFill>
                  <a:schemeClr val="tx1"/>
                </a:solidFill>
              </a:rPr>
              <a:t>ngrams</a:t>
            </a:r>
            <a:r>
              <a:rPr lang="en-GB" b="1" dirty="0" smtClean="0">
                <a:solidFill>
                  <a:schemeClr val="tx1"/>
                </a:solidFill>
              </a:rPr>
              <a:t> [Jaderberg’15b]</a:t>
            </a:r>
          </a:p>
          <a:p>
            <a:pPr>
              <a:buSzTx/>
            </a:pPr>
            <a:endParaRPr lang="en-GB" b="1" dirty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77" y="2362200"/>
            <a:ext cx="11582402" cy="3375688"/>
          </a:xfrm>
          <a:prstGeom prst="rect">
            <a:avLst/>
          </a:prstGeom>
        </p:spPr>
      </p:pic>
      <p:sp>
        <p:nvSpPr>
          <p:cNvPr id="16" name="Content Placeholder 1"/>
          <p:cNvSpPr txBox="1">
            <a:spLocks/>
          </p:cNvSpPr>
          <p:nvPr/>
        </p:nvSpPr>
        <p:spPr>
          <a:xfrm>
            <a:off x="685470" y="6034544"/>
            <a:ext cx="11964416" cy="1814056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</a:t>
            </a:r>
            <a:r>
              <a:rPr lang="en-GB" dirty="0" smtClean="0">
                <a:solidFill>
                  <a:schemeClr val="tx1"/>
                </a:solidFill>
              </a:rPr>
              <a:t>haracter CNN and </a:t>
            </a:r>
            <a:r>
              <a:rPr lang="en-GB" dirty="0" err="1" smtClean="0">
                <a:solidFill>
                  <a:schemeClr val="tx1"/>
                </a:solidFill>
              </a:rPr>
              <a:t>ngram</a:t>
            </a:r>
            <a:r>
              <a:rPr lang="en-GB" dirty="0" smtClean="0">
                <a:solidFill>
                  <a:schemeClr val="tx1"/>
                </a:solidFill>
              </a:rPr>
              <a:t> CNN learned jointly with an structured loss. </a:t>
            </a: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More sound that classifying only the individual characters</a:t>
            </a:r>
          </a:p>
          <a:p>
            <a:pPr>
              <a:buSzTx/>
            </a:pPr>
            <a:endParaRPr lang="en-GB" b="1" dirty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11956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79"/>
          <p:cNvSpPr txBox="1">
            <a:spLocks/>
          </p:cNvSpPr>
          <p:nvPr/>
        </p:nvSpPr>
        <p:spPr>
          <a:xfrm>
            <a:off x="169658" y="9335499"/>
            <a:ext cx="3430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none" lIns="0" tIns="0" rIns="0" bIns="0" rtlCol="0" anchor="ctr">
            <a:sp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buSzTx/>
              <a:buNone/>
              <a:defRPr lang="en-US" sz="1600" kern="1200">
                <a:solidFill>
                  <a:srgbClr val="77777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7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2pPr>
            <a:lvl3pPr marL="1922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3pPr>
            <a:lvl4pPr marL="2366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4pPr>
            <a:lvl5pPr marL="2811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5pPr>
            <a:lvl6pPr marL="31669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6pPr>
            <a:lvl7pPr marL="35225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7pPr>
            <a:lvl8pPr marL="38781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8pPr>
            <a:lvl9pPr marL="42337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sz="2400" b="1" smtClean="0">
                <a:latin typeface="Xerox Sans" pitchFamily="50" charset="0"/>
              </a:rPr>
              <a:pPr>
                <a:defRPr sz="1800"/>
              </a:pPr>
              <a:t>11</a:t>
            </a:fld>
            <a:endParaRPr lang="en-US" sz="2400" b="1" dirty="0">
              <a:latin typeface="Xerox Sans" pitchFamily="50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>
                <a:solidFill>
                  <a:srgbClr val="6CAF3D"/>
                </a:solidFill>
                <a:latin typeface="Xerox Sans" panose="02000000000000000000" pitchFamily="50" charset="0"/>
              </a:rPr>
              <a:t>Improvements</a:t>
            </a:r>
            <a:endParaRPr lang="en-GB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533070" y="1524000"/>
            <a:ext cx="11964416" cy="899656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Words as sequences</a:t>
            </a:r>
          </a:p>
          <a:p>
            <a:pPr>
              <a:buSzTx/>
            </a:pPr>
            <a:endParaRPr lang="en-GB" b="1" dirty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624" y="2286000"/>
            <a:ext cx="4542576" cy="5486400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9474200" y="8001000"/>
            <a:ext cx="2819400" cy="717982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[</a:t>
            </a:r>
            <a:r>
              <a:rPr lang="en-GB" b="1" i="1" dirty="0" smtClean="0">
                <a:solidFill>
                  <a:schemeClr val="tx1"/>
                </a:solidFill>
              </a:rPr>
              <a:t>Shi’15, He’15</a:t>
            </a:r>
            <a:r>
              <a:rPr lang="en-GB" b="1" dirty="0" smtClean="0">
                <a:solidFill>
                  <a:schemeClr val="tx1"/>
                </a:solidFill>
              </a:rPr>
              <a:t>] </a:t>
            </a: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7035" y="5215481"/>
            <a:ext cx="4010025" cy="3000375"/>
          </a:xfrm>
          <a:prstGeom prst="rect">
            <a:avLst/>
          </a:prstGeom>
        </p:spPr>
      </p:pic>
      <p:sp>
        <p:nvSpPr>
          <p:cNvPr id="8" name="Content Placeholder 1"/>
          <p:cNvSpPr txBox="1">
            <a:spLocks/>
          </p:cNvSpPr>
          <p:nvPr/>
        </p:nvSpPr>
        <p:spPr>
          <a:xfrm>
            <a:off x="482600" y="2567307"/>
            <a:ext cx="7391400" cy="2157093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Sliding window over CNN features instead of considering the whole image jointly</a:t>
            </a: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Sequence learning with LSTMs [</a:t>
            </a:r>
            <a:r>
              <a:rPr lang="en-GB" b="1" dirty="0" smtClean="0">
                <a:solidFill>
                  <a:schemeClr val="tx1"/>
                </a:solidFill>
              </a:rPr>
              <a:t>Hochreiter’97</a:t>
            </a:r>
            <a:r>
              <a:rPr lang="en-GB" dirty="0" smtClean="0">
                <a:solidFill>
                  <a:schemeClr val="tx1"/>
                </a:solidFill>
              </a:rPr>
              <a:t>] and CTC [</a:t>
            </a:r>
            <a:r>
              <a:rPr lang="en-GB" b="1" dirty="0" smtClean="0">
                <a:solidFill>
                  <a:schemeClr val="tx1"/>
                </a:solidFill>
              </a:rPr>
              <a:t>Graves’06</a:t>
            </a:r>
            <a:r>
              <a:rPr lang="en-GB" dirty="0" smtClean="0">
                <a:solidFill>
                  <a:schemeClr val="tx1"/>
                </a:solidFill>
              </a:rPr>
              <a:t>]</a:t>
            </a:r>
            <a:endParaRPr lang="en-GB" dirty="0">
              <a:solidFill>
                <a:schemeClr val="tx1"/>
              </a:solidFill>
            </a:endParaRP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More </a:t>
            </a:r>
            <a:r>
              <a:rPr lang="en-GB" dirty="0" smtClean="0">
                <a:solidFill>
                  <a:schemeClr val="tx1"/>
                </a:solidFill>
              </a:rPr>
              <a:t>flexible, but also more complex</a:t>
            </a:r>
          </a:p>
          <a:p>
            <a:pPr>
              <a:buSzTx/>
            </a:pPr>
            <a:endParaRPr lang="en-GB" b="1" dirty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4174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79"/>
          <p:cNvSpPr txBox="1">
            <a:spLocks/>
          </p:cNvSpPr>
          <p:nvPr/>
        </p:nvSpPr>
        <p:spPr>
          <a:xfrm>
            <a:off x="169658" y="9335499"/>
            <a:ext cx="3430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none" lIns="0" tIns="0" rIns="0" bIns="0" rtlCol="0" anchor="ctr">
            <a:sp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buSzTx/>
              <a:buNone/>
              <a:defRPr lang="en-US" sz="1600" kern="1200">
                <a:solidFill>
                  <a:srgbClr val="77777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7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2pPr>
            <a:lvl3pPr marL="1922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3pPr>
            <a:lvl4pPr marL="2366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4pPr>
            <a:lvl5pPr marL="2811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5pPr>
            <a:lvl6pPr marL="31669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6pPr>
            <a:lvl7pPr marL="35225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7pPr>
            <a:lvl8pPr marL="38781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8pPr>
            <a:lvl9pPr marL="42337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sz="2400" b="1" smtClean="0">
                <a:latin typeface="Xerox Sans" pitchFamily="50" charset="0"/>
              </a:rPr>
              <a:pPr>
                <a:defRPr sz="1800"/>
              </a:pPr>
              <a:t>12</a:t>
            </a:fld>
            <a:endParaRPr lang="en-US" sz="2400" b="1" dirty="0">
              <a:latin typeface="Xerox Sans" pitchFamily="50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>
                <a:solidFill>
                  <a:srgbClr val="6CAF3D"/>
                </a:solidFill>
                <a:latin typeface="Xerox Sans" panose="02000000000000000000" pitchFamily="50" charset="0"/>
              </a:rPr>
              <a:t>Improvements</a:t>
            </a:r>
            <a:endParaRPr lang="en-GB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533070" y="1524000"/>
            <a:ext cx="11964416" cy="899656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Attention models</a:t>
            </a:r>
          </a:p>
          <a:p>
            <a:pPr>
              <a:buSzTx/>
            </a:pPr>
            <a:endParaRPr lang="en-GB" b="1" dirty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159000" y="3876675"/>
            <a:ext cx="7324725" cy="4200525"/>
            <a:chOff x="2463800" y="2895600"/>
            <a:chExt cx="7324725" cy="420052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63800" y="2895600"/>
              <a:ext cx="7324725" cy="4200525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>
            <a:xfrm>
              <a:off x="5832086" y="4746870"/>
              <a:ext cx="588151" cy="497984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" name="Content Placeholder 1"/>
          <p:cNvSpPr txBox="1">
            <a:spLocks/>
          </p:cNvSpPr>
          <p:nvPr/>
        </p:nvSpPr>
        <p:spPr>
          <a:xfrm>
            <a:off x="4902200" y="8077200"/>
            <a:ext cx="1572412" cy="717982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[</a:t>
            </a:r>
            <a:r>
              <a:rPr lang="en-GB" b="1" i="1" dirty="0" smtClean="0">
                <a:solidFill>
                  <a:schemeClr val="tx1"/>
                </a:solidFill>
              </a:rPr>
              <a:t>Lee’16</a:t>
            </a:r>
            <a:r>
              <a:rPr lang="en-GB" b="1" dirty="0" smtClean="0">
                <a:solidFill>
                  <a:schemeClr val="tx1"/>
                </a:solidFill>
              </a:rPr>
              <a:t>] </a:t>
            </a: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635000" y="2743199"/>
            <a:ext cx="11506200" cy="1531727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Not all regions in the word image are important</a:t>
            </a: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Learn to focus on the important parts using an attention mechanism</a:t>
            </a:r>
          </a:p>
          <a:p>
            <a:pPr>
              <a:buSzTx/>
            </a:pPr>
            <a:endParaRPr lang="en-GB" b="1" dirty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30173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79"/>
          <p:cNvSpPr txBox="1">
            <a:spLocks/>
          </p:cNvSpPr>
          <p:nvPr/>
        </p:nvSpPr>
        <p:spPr>
          <a:xfrm>
            <a:off x="169658" y="9335499"/>
            <a:ext cx="3430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none" lIns="0" tIns="0" rIns="0" bIns="0" rtlCol="0" anchor="ctr">
            <a:sp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buSzTx/>
              <a:buNone/>
              <a:defRPr lang="en-US" sz="1600" kern="1200">
                <a:solidFill>
                  <a:srgbClr val="77777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7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2pPr>
            <a:lvl3pPr marL="1922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3pPr>
            <a:lvl4pPr marL="2366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4pPr>
            <a:lvl5pPr marL="2811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5pPr>
            <a:lvl6pPr marL="31669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6pPr>
            <a:lvl7pPr marL="35225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7pPr>
            <a:lvl8pPr marL="38781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8pPr>
            <a:lvl9pPr marL="42337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sz="2400" b="1" smtClean="0">
                <a:latin typeface="Xerox Sans" pitchFamily="50" charset="0"/>
              </a:rPr>
              <a:pPr>
                <a:defRPr sz="1800"/>
              </a:pPr>
              <a:t>13</a:t>
            </a:fld>
            <a:endParaRPr lang="en-US" sz="2400" b="1" dirty="0">
              <a:latin typeface="Xerox Sans" pitchFamily="50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>
                <a:solidFill>
                  <a:srgbClr val="6CAF3D"/>
                </a:solidFill>
                <a:latin typeface="Xerox Sans" panose="02000000000000000000" pitchFamily="50" charset="0"/>
              </a:rPr>
              <a:t>Improvements</a:t>
            </a:r>
            <a:endParaRPr lang="en-GB" dirty="0"/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533070" y="1524000"/>
            <a:ext cx="11964416" cy="899656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Distortion correction</a:t>
            </a:r>
          </a:p>
          <a:p>
            <a:pPr>
              <a:buSzTx/>
            </a:pPr>
            <a:endParaRPr lang="en-GB" b="1" dirty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4024058" y="3102538"/>
            <a:ext cx="8040942" cy="5050862"/>
            <a:chOff x="4176458" y="3026338"/>
            <a:chExt cx="8040942" cy="505086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6458" y="5705475"/>
              <a:ext cx="6076950" cy="237172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1250" y="5980779"/>
              <a:ext cx="3486150" cy="172402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81783" y="5313108"/>
              <a:ext cx="1571625" cy="59055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89647" y="3026338"/>
              <a:ext cx="4457700" cy="2295525"/>
            </a:xfrm>
            <a:prstGeom prst="rect">
              <a:avLst/>
            </a:prstGeom>
          </p:spPr>
        </p:pic>
      </p:grpSp>
      <p:sp>
        <p:nvSpPr>
          <p:cNvPr id="14" name="Content Placeholder 1"/>
          <p:cNvSpPr txBox="1">
            <a:spLocks/>
          </p:cNvSpPr>
          <p:nvPr/>
        </p:nvSpPr>
        <p:spPr>
          <a:xfrm>
            <a:off x="7264400" y="8114520"/>
            <a:ext cx="1572412" cy="717982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[Shi’16] </a:t>
            </a: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635000" y="2743199"/>
            <a:ext cx="6858000" cy="2895601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Distorted images make recognition difficult</a:t>
            </a: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Simultaneously learn to correct the image and to recognize the word</a:t>
            </a: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Similar to Spatial Transformer Networks [</a:t>
            </a:r>
            <a:r>
              <a:rPr lang="en-GB" b="1" dirty="0" smtClean="0">
                <a:solidFill>
                  <a:schemeClr val="tx1"/>
                </a:solidFill>
              </a:rPr>
              <a:t>Jaderberg’15c</a:t>
            </a:r>
            <a:r>
              <a:rPr lang="en-GB" dirty="0" smtClean="0">
                <a:solidFill>
                  <a:schemeClr val="tx1"/>
                </a:solidFill>
              </a:rPr>
              <a:t>]</a:t>
            </a: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64129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79" y="2728970"/>
            <a:ext cx="12322442" cy="3961882"/>
          </a:xfrm>
          <a:prstGeom prst="rect">
            <a:avLst/>
          </a:prstGeom>
        </p:spPr>
      </p:pic>
      <p:sp>
        <p:nvSpPr>
          <p:cNvPr id="10" name="Shape 679"/>
          <p:cNvSpPr txBox="1">
            <a:spLocks/>
          </p:cNvSpPr>
          <p:nvPr/>
        </p:nvSpPr>
        <p:spPr>
          <a:xfrm>
            <a:off x="169658" y="9335499"/>
            <a:ext cx="3430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none" lIns="0" tIns="0" rIns="0" bIns="0" rtlCol="0" anchor="ctr">
            <a:sp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buSzTx/>
              <a:buNone/>
              <a:defRPr lang="en-US" sz="1600" kern="1200">
                <a:solidFill>
                  <a:srgbClr val="77777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7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2pPr>
            <a:lvl3pPr marL="1922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3pPr>
            <a:lvl4pPr marL="2366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4pPr>
            <a:lvl5pPr marL="2811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5pPr>
            <a:lvl6pPr marL="31669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6pPr>
            <a:lvl7pPr marL="35225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7pPr>
            <a:lvl8pPr marL="38781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8pPr>
            <a:lvl9pPr marL="42337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sz="2400" b="1" smtClean="0">
                <a:latin typeface="Xerox Sans" pitchFamily="50" charset="0"/>
              </a:rPr>
              <a:pPr>
                <a:defRPr sz="1800"/>
              </a:pPr>
              <a:t>14</a:t>
            </a:fld>
            <a:endParaRPr lang="en-US" sz="2400" b="1" dirty="0">
              <a:latin typeface="Xerox Sans" pitchFamily="50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>
                <a:solidFill>
                  <a:srgbClr val="6CAF3D"/>
                </a:solidFill>
                <a:latin typeface="Xerox Sans" panose="02000000000000000000" pitchFamily="50" charset="0"/>
              </a:rPr>
              <a:t>Results summary</a:t>
            </a:r>
            <a:endParaRPr lang="en-GB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33070" y="1524000"/>
            <a:ext cx="11964416" cy="899656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Current state of the art</a:t>
            </a:r>
          </a:p>
          <a:p>
            <a:pPr>
              <a:buSzTx/>
            </a:pPr>
            <a:endParaRPr lang="en-GB" b="1" dirty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3" name="Rectangle 2"/>
          <p:cNvSpPr/>
          <p:nvPr/>
        </p:nvSpPr>
        <p:spPr>
          <a:xfrm>
            <a:off x="341179" y="3352800"/>
            <a:ext cx="12333421" cy="990600"/>
          </a:xfrm>
          <a:prstGeom prst="rect">
            <a:avLst/>
          </a:prstGeom>
          <a:solidFill>
            <a:srgbClr val="6DAF3D">
              <a:alpha val="16000"/>
            </a:srgbClr>
          </a:solidFill>
          <a:ln w="38100">
            <a:solidFill>
              <a:srgbClr val="6DAF3D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330200" y="4318706"/>
            <a:ext cx="12333421" cy="361450"/>
          </a:xfrm>
          <a:prstGeom prst="rect">
            <a:avLst/>
          </a:prstGeom>
          <a:solidFill>
            <a:srgbClr val="6DAF3D">
              <a:alpha val="16000"/>
            </a:srgbClr>
          </a:solidFill>
          <a:ln w="38100">
            <a:solidFill>
              <a:srgbClr val="6DAF3D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/>
          <p:cNvSpPr/>
          <p:nvPr/>
        </p:nvSpPr>
        <p:spPr>
          <a:xfrm>
            <a:off x="317582" y="4630992"/>
            <a:ext cx="12333421" cy="1905000"/>
          </a:xfrm>
          <a:prstGeom prst="rect">
            <a:avLst/>
          </a:prstGeom>
          <a:solidFill>
            <a:srgbClr val="6DAF3D">
              <a:alpha val="16000"/>
            </a:srgbClr>
          </a:solidFill>
          <a:ln w="38100">
            <a:solidFill>
              <a:srgbClr val="6DAF3D"/>
            </a:solidFill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426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79"/>
          <p:cNvSpPr txBox="1">
            <a:spLocks/>
          </p:cNvSpPr>
          <p:nvPr/>
        </p:nvSpPr>
        <p:spPr>
          <a:xfrm>
            <a:off x="169658" y="9335499"/>
            <a:ext cx="3430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none" lIns="0" tIns="0" rIns="0" bIns="0" rtlCol="0" anchor="ctr">
            <a:sp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buSzTx/>
              <a:buNone/>
              <a:defRPr lang="en-US" sz="1600" kern="1200">
                <a:solidFill>
                  <a:srgbClr val="77777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7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2pPr>
            <a:lvl3pPr marL="1922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3pPr>
            <a:lvl4pPr marL="2366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4pPr>
            <a:lvl5pPr marL="2811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5pPr>
            <a:lvl6pPr marL="31669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6pPr>
            <a:lvl7pPr marL="35225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7pPr>
            <a:lvl8pPr marL="38781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8pPr>
            <a:lvl9pPr marL="42337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sz="2400" b="1" smtClean="0">
                <a:latin typeface="Xerox Sans" pitchFamily="50" charset="0"/>
              </a:rPr>
              <a:pPr>
                <a:defRPr sz="1800"/>
              </a:pPr>
              <a:t>15</a:t>
            </a:fld>
            <a:endParaRPr lang="en-US" sz="2400" b="1" dirty="0">
              <a:latin typeface="Xerox Sans" pitchFamily="50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>
                <a:solidFill>
                  <a:srgbClr val="6CAF3D"/>
                </a:solidFill>
                <a:latin typeface="Xerox Sans" panose="02000000000000000000" pitchFamily="50" charset="0"/>
              </a:rPr>
              <a:t>Conclusions</a:t>
            </a:r>
            <a:endParaRPr lang="en-GB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33070" y="1600200"/>
            <a:ext cx="12141530" cy="5791200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</a:rPr>
              <a:t>End-to-end learning with CNNs is a must to obtain state-of-the-art results</a:t>
            </a: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endParaRPr lang="en-GB" b="1" dirty="0" smtClean="0">
              <a:solidFill>
                <a:schemeClr val="tx1"/>
              </a:solidFill>
            </a:endParaRP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</a:rPr>
              <a:t>Character model yields very competitive results at an affordable cost (simple model, few hours of training)</a:t>
            </a: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endParaRPr lang="en-GB" b="1" dirty="0" smtClean="0">
              <a:solidFill>
                <a:schemeClr val="tx1"/>
              </a:solidFill>
            </a:endParaRP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</a:rPr>
              <a:t>Other improvements (sequences, attention models, </a:t>
            </a:r>
            <a:r>
              <a:rPr lang="en-GB" b="1" dirty="0" err="1" smtClean="0">
                <a:solidFill>
                  <a:schemeClr val="tx1"/>
                </a:solidFill>
              </a:rPr>
              <a:t>etc</a:t>
            </a:r>
            <a:r>
              <a:rPr lang="en-GB" b="1" dirty="0" smtClean="0">
                <a:solidFill>
                  <a:schemeClr val="tx1"/>
                </a:solidFill>
              </a:rPr>
              <a:t>) further improve the accuracy, but come at a cost</a:t>
            </a: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endParaRPr lang="en-GB" b="1" dirty="0">
              <a:solidFill>
                <a:schemeClr val="tx1"/>
              </a:solidFill>
            </a:endParaRP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</a:rPr>
              <a:t>Standard benchmarks are almost solved. Need for more challenging datasets [Yao’15, Veit’16] and new tasks</a:t>
            </a: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5132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79"/>
          <p:cNvSpPr txBox="1">
            <a:spLocks/>
          </p:cNvSpPr>
          <p:nvPr/>
        </p:nvSpPr>
        <p:spPr>
          <a:xfrm>
            <a:off x="169658" y="9232260"/>
            <a:ext cx="3430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none" lIns="0" tIns="0" rIns="0" bIns="0" rtlCol="0" anchor="ctr">
            <a:sp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buSzTx/>
              <a:buNone/>
              <a:defRPr lang="en-US" sz="1600" kern="1200">
                <a:solidFill>
                  <a:srgbClr val="77777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7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2pPr>
            <a:lvl3pPr marL="1922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3pPr>
            <a:lvl4pPr marL="2366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4pPr>
            <a:lvl5pPr marL="2811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5pPr>
            <a:lvl6pPr marL="31669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6pPr>
            <a:lvl7pPr marL="35225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7pPr>
            <a:lvl8pPr marL="38781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8pPr>
            <a:lvl9pPr marL="42337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sz="2400" b="1" smtClean="0">
                <a:latin typeface="Xerox Sans" pitchFamily="50" charset="0"/>
              </a:rPr>
              <a:pPr>
                <a:defRPr sz="1800"/>
              </a:pPr>
              <a:t>2</a:t>
            </a:fld>
            <a:endParaRPr lang="en-US" sz="2400" b="1" dirty="0">
              <a:latin typeface="Xerox Sans" pitchFamily="50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 smtClean="0">
                <a:solidFill>
                  <a:srgbClr val="6CAF3D"/>
                </a:solidFill>
                <a:latin typeface="Xerox Sans" panose="02000000000000000000" pitchFamily="50" charset="0"/>
              </a:rPr>
              <a:t>Agenda</a:t>
            </a:r>
            <a:endParaRPr lang="en-GB" sz="4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Introduction [10:00 – 10:10]</a:t>
            </a:r>
            <a:endParaRPr lang="en-GB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Scene-text Localization </a:t>
            </a:r>
            <a:r>
              <a:rPr lang="en-GB" dirty="0" smtClean="0">
                <a:solidFill>
                  <a:schemeClr val="tx1"/>
                </a:solidFill>
              </a:rPr>
              <a:t>[10:10 – 10:55]</a:t>
            </a:r>
            <a:endParaRPr lang="en-GB" dirty="0" smtClean="0">
              <a:solidFill>
                <a:schemeClr val="tx1"/>
              </a:solidFill>
            </a:endParaRPr>
          </a:p>
          <a:p>
            <a:pPr marL="753671" lvl="1" indent="-514350">
              <a:buFont typeface="+mj-lt"/>
              <a:buAutoNum type="arabicPeriod"/>
            </a:pPr>
            <a:r>
              <a:rPr lang="en-GB" dirty="0" smtClean="0"/>
              <a:t>Theoretical </a:t>
            </a:r>
            <a:r>
              <a:rPr lang="en-GB" dirty="0" smtClean="0"/>
              <a:t>introduction</a:t>
            </a:r>
          </a:p>
          <a:p>
            <a:pPr marL="753671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Practical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Scene-text </a:t>
            </a:r>
            <a:r>
              <a:rPr lang="en-GB" b="1" dirty="0" smtClean="0">
                <a:solidFill>
                  <a:schemeClr val="tx1"/>
                </a:solidFill>
              </a:rPr>
              <a:t>Recognition </a:t>
            </a:r>
            <a:r>
              <a:rPr lang="en-GB" b="1" dirty="0" smtClean="0">
                <a:solidFill>
                  <a:schemeClr val="tx1"/>
                </a:solidFill>
              </a:rPr>
              <a:t>[10:55 – 11:40]</a:t>
            </a:r>
            <a:endParaRPr lang="en-GB" b="1" dirty="0" smtClean="0">
              <a:solidFill>
                <a:schemeClr val="tx1"/>
              </a:solidFill>
            </a:endParaRPr>
          </a:p>
          <a:p>
            <a:pPr marL="753671" lvl="1" indent="-514350">
              <a:buFont typeface="+mj-lt"/>
              <a:buAutoNum type="arabicPeriod"/>
            </a:pPr>
            <a:r>
              <a:rPr lang="en-GB" dirty="0" smtClean="0"/>
              <a:t>Theoretical introduction </a:t>
            </a:r>
            <a:endParaRPr lang="en-GB" dirty="0" smtClean="0"/>
          </a:p>
          <a:p>
            <a:pPr marL="753671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Practical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 smtClean="0">
                <a:solidFill>
                  <a:schemeClr val="tx1"/>
                </a:solidFill>
              </a:rPr>
              <a:t>Coffe</a:t>
            </a:r>
            <a:r>
              <a:rPr lang="en-GB" dirty="0" smtClean="0">
                <a:solidFill>
                  <a:schemeClr val="tx1"/>
                </a:solidFill>
              </a:rPr>
              <a:t> break [11:40 – 12:00]</a:t>
            </a:r>
            <a:endParaRPr lang="en-GB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Scene-text </a:t>
            </a:r>
            <a:r>
              <a:rPr lang="en-GB" dirty="0" smtClean="0">
                <a:solidFill>
                  <a:schemeClr val="tx1"/>
                </a:solidFill>
              </a:rPr>
              <a:t>Understanding </a:t>
            </a:r>
            <a:r>
              <a:rPr lang="en-GB" dirty="0" smtClean="0">
                <a:solidFill>
                  <a:schemeClr val="tx1"/>
                </a:solidFill>
              </a:rPr>
              <a:t>[12:00 – 12:40]</a:t>
            </a:r>
            <a:endParaRPr lang="en-GB" dirty="0" smtClean="0">
              <a:solidFill>
                <a:schemeClr val="tx1"/>
              </a:solidFill>
            </a:endParaRPr>
          </a:p>
          <a:p>
            <a:pPr marL="753671" lvl="1" indent="-514350">
              <a:buFont typeface="+mj-lt"/>
              <a:buAutoNum type="arabicPeriod"/>
            </a:pPr>
            <a:r>
              <a:rPr lang="en-GB" dirty="0" smtClean="0"/>
              <a:t>Theoretical </a:t>
            </a:r>
            <a:r>
              <a:rPr lang="en-GB" dirty="0" smtClean="0"/>
              <a:t>introduction</a:t>
            </a:r>
            <a:endParaRPr lang="en-GB" dirty="0" smtClean="0"/>
          </a:p>
          <a:p>
            <a:pPr marL="753671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Practical</a:t>
            </a:r>
            <a:endParaRPr lang="en-GB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Closing Remarks [ 12:40 – 12:50]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Discussion [ 12:50 – 13:00]</a:t>
            </a:r>
            <a:endParaRPr lang="en-GB" dirty="0" smtClean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457672" y="762000"/>
            <a:ext cx="5064528" cy="2209800"/>
            <a:chOff x="1092200" y="838200"/>
            <a:chExt cx="11201400" cy="3886200"/>
          </a:xfrm>
        </p:grpSpPr>
        <p:sp>
          <p:nvSpPr>
            <p:cNvPr id="5" name="Rectangle 4"/>
            <p:cNvSpPr/>
            <p:nvPr/>
          </p:nvSpPr>
          <p:spPr>
            <a:xfrm>
              <a:off x="1092200" y="838200"/>
              <a:ext cx="11201400" cy="3886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3800" y="1738162"/>
              <a:ext cx="2496864" cy="61430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284" y="1521526"/>
              <a:ext cx="1360985" cy="110173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962" y="3265405"/>
              <a:ext cx="4026317" cy="68579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5809" y="2381249"/>
              <a:ext cx="467591" cy="51435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5848" y="1262921"/>
              <a:ext cx="3597952" cy="140407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762" y="3124200"/>
              <a:ext cx="1087486" cy="102870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4562" y="3276600"/>
              <a:ext cx="5021838" cy="68579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7174" y="3886200"/>
              <a:ext cx="285714" cy="45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111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79"/>
          <p:cNvSpPr txBox="1">
            <a:spLocks/>
          </p:cNvSpPr>
          <p:nvPr/>
        </p:nvSpPr>
        <p:spPr>
          <a:xfrm>
            <a:off x="169658" y="9232260"/>
            <a:ext cx="3430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none" lIns="0" tIns="0" rIns="0" bIns="0" rtlCol="0" anchor="ctr">
            <a:sp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buSzTx/>
              <a:buNone/>
              <a:defRPr lang="en-US" sz="1600" kern="1200">
                <a:solidFill>
                  <a:srgbClr val="77777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7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2pPr>
            <a:lvl3pPr marL="1922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3pPr>
            <a:lvl4pPr marL="2366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4pPr>
            <a:lvl5pPr marL="2811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5pPr>
            <a:lvl6pPr marL="31669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6pPr>
            <a:lvl7pPr marL="35225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7pPr>
            <a:lvl8pPr marL="38781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8pPr>
            <a:lvl9pPr marL="42337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sz="2400" b="1" smtClean="0">
                <a:latin typeface="Xerox Sans" pitchFamily="50" charset="0"/>
              </a:rPr>
              <a:pPr>
                <a:defRPr sz="1800"/>
              </a:pPr>
              <a:t>3</a:t>
            </a:fld>
            <a:endParaRPr lang="en-US" sz="2400" b="1" dirty="0">
              <a:latin typeface="Xerox Sans" pitchFamily="50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 smtClean="0">
                <a:solidFill>
                  <a:srgbClr val="6CAF3D"/>
                </a:solidFill>
                <a:latin typeface="Xerox Sans" panose="02000000000000000000" pitchFamily="50" charset="0"/>
              </a:rPr>
              <a:t>Recognition</a:t>
            </a:r>
            <a:endParaRPr lang="en-GB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00" y="2514601"/>
            <a:ext cx="4026317" cy="685799"/>
          </a:xfrm>
          <a:prstGeom prst="rect">
            <a:avLst/>
          </a:prstGeom>
        </p:spPr>
      </p:pic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5871351" y="2626216"/>
            <a:ext cx="2231249" cy="497984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“Recognition”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537351" y="1864216"/>
            <a:ext cx="11964416" cy="5918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Recognition: transcription of cropped word images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>
            <a:off x="5152249" y="2626216"/>
            <a:ext cx="588151" cy="49798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6646762"/>
            <a:ext cx="7611094" cy="1125638"/>
          </a:xfrm>
          <a:prstGeom prst="rect">
            <a:avLst/>
          </a:prstGeom>
        </p:spPr>
      </p:pic>
      <p:sp>
        <p:nvSpPr>
          <p:cNvPr id="12" name="Content Placeholder 1"/>
          <p:cNvSpPr txBox="1">
            <a:spLocks/>
          </p:cNvSpPr>
          <p:nvPr/>
        </p:nvSpPr>
        <p:spPr>
          <a:xfrm>
            <a:off x="543036" y="3980109"/>
            <a:ext cx="11964416" cy="5918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Other related tasks include query-by-text / word spotting: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1070751" y="4894509"/>
            <a:ext cx="2231249" cy="4979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“Restaurant”</a:t>
            </a:r>
          </a:p>
          <a:p>
            <a:pPr>
              <a:buSzTx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3530600" y="4892487"/>
            <a:ext cx="588151" cy="49798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200" y="6915621"/>
            <a:ext cx="2309852" cy="646758"/>
          </a:xfrm>
          <a:prstGeom prst="rect">
            <a:avLst/>
          </a:prstGeom>
        </p:spPr>
      </p:pic>
      <p:sp>
        <p:nvSpPr>
          <p:cNvPr id="16" name="Content Placeholder 1"/>
          <p:cNvSpPr txBox="1">
            <a:spLocks/>
          </p:cNvSpPr>
          <p:nvPr/>
        </p:nvSpPr>
        <p:spPr>
          <a:xfrm>
            <a:off x="548000" y="5905955"/>
            <a:ext cx="11964416" cy="59189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Also image matching: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3683000" y="6990008"/>
            <a:ext cx="588151" cy="497984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7053" y="4592638"/>
            <a:ext cx="7611094" cy="112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24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176" y="5029200"/>
            <a:ext cx="5333986" cy="40004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5105400"/>
            <a:ext cx="5080002" cy="3810002"/>
          </a:xfrm>
          <a:prstGeom prst="rect">
            <a:avLst/>
          </a:prstGeom>
        </p:spPr>
      </p:pic>
      <p:sp>
        <p:nvSpPr>
          <p:cNvPr id="10" name="Shape 679"/>
          <p:cNvSpPr txBox="1">
            <a:spLocks/>
          </p:cNvSpPr>
          <p:nvPr/>
        </p:nvSpPr>
        <p:spPr>
          <a:xfrm>
            <a:off x="169658" y="9232260"/>
            <a:ext cx="3430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none" lIns="0" tIns="0" rIns="0" bIns="0" rtlCol="0" anchor="ctr">
            <a:sp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buSzTx/>
              <a:buNone/>
              <a:defRPr lang="en-US" sz="1600" kern="1200">
                <a:solidFill>
                  <a:srgbClr val="77777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7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2pPr>
            <a:lvl3pPr marL="1922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3pPr>
            <a:lvl4pPr marL="2366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4pPr>
            <a:lvl5pPr marL="2811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5pPr>
            <a:lvl6pPr marL="31669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6pPr>
            <a:lvl7pPr marL="35225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7pPr>
            <a:lvl8pPr marL="38781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8pPr>
            <a:lvl9pPr marL="42337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sz="2400" b="1" smtClean="0">
                <a:latin typeface="Xerox Sans" pitchFamily="50" charset="0"/>
              </a:rPr>
              <a:pPr>
                <a:defRPr sz="1800"/>
              </a:pPr>
              <a:t>4</a:t>
            </a:fld>
            <a:endParaRPr lang="en-US" sz="2400" b="1" dirty="0">
              <a:latin typeface="Xerox Sans" pitchFamily="50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 smtClean="0">
                <a:solidFill>
                  <a:srgbClr val="6CAF3D"/>
                </a:solidFill>
                <a:latin typeface="Xerox Sans" panose="02000000000000000000" pitchFamily="50" charset="0"/>
              </a:rPr>
              <a:t>Evolution of the state of the art</a:t>
            </a:r>
            <a:endParaRPr lang="en-GB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295400"/>
            <a:ext cx="5080002" cy="38100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176" y="1219200"/>
            <a:ext cx="5167424" cy="387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50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79"/>
          <p:cNvSpPr txBox="1">
            <a:spLocks/>
          </p:cNvSpPr>
          <p:nvPr/>
        </p:nvSpPr>
        <p:spPr>
          <a:xfrm>
            <a:off x="169658" y="9232260"/>
            <a:ext cx="3430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none" lIns="0" tIns="0" rIns="0" bIns="0" rtlCol="0" anchor="ctr">
            <a:sp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buSzTx/>
              <a:buNone/>
              <a:defRPr lang="en-US" sz="1600" kern="1200">
                <a:solidFill>
                  <a:srgbClr val="77777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7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2pPr>
            <a:lvl3pPr marL="1922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3pPr>
            <a:lvl4pPr marL="2366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4pPr>
            <a:lvl5pPr marL="2811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5pPr>
            <a:lvl6pPr marL="31669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6pPr>
            <a:lvl7pPr marL="35225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7pPr>
            <a:lvl8pPr marL="38781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8pPr>
            <a:lvl9pPr marL="42337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sz="2400" b="1" smtClean="0">
                <a:latin typeface="Xerox Sans" pitchFamily="50" charset="0"/>
              </a:rPr>
              <a:pPr>
                <a:defRPr sz="1800"/>
              </a:pPr>
              <a:t>5</a:t>
            </a:fld>
            <a:endParaRPr lang="en-US" sz="2400" b="1" dirty="0">
              <a:latin typeface="Xerox Sans" pitchFamily="50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>
                <a:solidFill>
                  <a:srgbClr val="6CAF3D"/>
                </a:solidFill>
                <a:latin typeface="Xerox Sans" panose="02000000000000000000" pitchFamily="50" charset="0"/>
              </a:rPr>
              <a:t>Two Main Approaches for Recognition</a:t>
            </a:r>
            <a:endParaRPr lang="en-GB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33070" y="1872818"/>
            <a:ext cx="11964416" cy="717982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1. Explicitly localize and recognize the characters:</a:t>
            </a: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1560" y="2514600"/>
            <a:ext cx="3931440" cy="3219714"/>
          </a:xfrm>
          <a:prstGeom prst="rect">
            <a:avLst/>
          </a:prstGeom>
        </p:spPr>
      </p:pic>
      <p:sp>
        <p:nvSpPr>
          <p:cNvPr id="14" name="Content Placeholder 1"/>
          <p:cNvSpPr txBox="1">
            <a:spLocks/>
          </p:cNvSpPr>
          <p:nvPr/>
        </p:nvSpPr>
        <p:spPr>
          <a:xfrm>
            <a:off x="557784" y="5987618"/>
            <a:ext cx="11964416" cy="717982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[Wang’10, Wang’11, Mishra’12a, Mishra’12b, Bissacco’13]</a:t>
            </a: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57784" y="6597218"/>
            <a:ext cx="12040616" cy="2165782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Localizing the characters is error prone and slow at test time</a:t>
            </a: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Character recognition is done independently or with little context</a:t>
            </a: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Tailored for recognition</a:t>
            </a: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State-of-the-art results in 2013 by Google’s </a:t>
            </a:r>
            <a:r>
              <a:rPr lang="en-GB" dirty="0" err="1" smtClean="0">
                <a:solidFill>
                  <a:schemeClr val="tx1"/>
                </a:solidFill>
              </a:rPr>
              <a:t>PhotoOCR</a:t>
            </a:r>
            <a:endParaRPr lang="en-GB" dirty="0">
              <a:solidFill>
                <a:schemeClr val="tx1"/>
              </a:solidFill>
            </a:endParaRP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Currently out of favour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400" y="2553929"/>
            <a:ext cx="5191994" cy="332462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3400" y="6705600"/>
            <a:ext cx="332806" cy="33504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5400" y="7132552"/>
            <a:ext cx="332806" cy="3350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0" y="8001000"/>
            <a:ext cx="3048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0" y="8458200"/>
            <a:ext cx="332806" cy="33504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194" y="7566776"/>
            <a:ext cx="332806" cy="33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6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79"/>
          <p:cNvSpPr txBox="1">
            <a:spLocks/>
          </p:cNvSpPr>
          <p:nvPr/>
        </p:nvSpPr>
        <p:spPr>
          <a:xfrm>
            <a:off x="169658" y="9232260"/>
            <a:ext cx="3430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none" lIns="0" tIns="0" rIns="0" bIns="0" rtlCol="0" anchor="ctr">
            <a:sp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buSzTx/>
              <a:buNone/>
              <a:defRPr lang="en-US" sz="1600" kern="1200">
                <a:solidFill>
                  <a:srgbClr val="77777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7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2pPr>
            <a:lvl3pPr marL="1922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3pPr>
            <a:lvl4pPr marL="2366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4pPr>
            <a:lvl5pPr marL="2811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5pPr>
            <a:lvl6pPr marL="31669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6pPr>
            <a:lvl7pPr marL="35225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7pPr>
            <a:lvl8pPr marL="38781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8pPr>
            <a:lvl9pPr marL="42337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sz="2400" b="1" smtClean="0">
                <a:latin typeface="Xerox Sans" pitchFamily="50" charset="0"/>
              </a:rPr>
              <a:pPr>
                <a:defRPr sz="1800"/>
              </a:pPr>
              <a:t>6</a:t>
            </a:fld>
            <a:endParaRPr lang="en-US" sz="2400" b="1" dirty="0">
              <a:latin typeface="Xerox Sans" pitchFamily="50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>
                <a:solidFill>
                  <a:srgbClr val="6CAF3D"/>
                </a:solidFill>
                <a:latin typeface="Xerox Sans" panose="02000000000000000000" pitchFamily="50" charset="0"/>
              </a:rPr>
              <a:t>Two Main Approaches for Recognition</a:t>
            </a:r>
            <a:endParaRPr lang="en-GB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33070" y="1524000"/>
            <a:ext cx="11964416" cy="899656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2. Global representation of the word image (no character detection)</a:t>
            </a: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r>
              <a:rPr lang="en-GB" dirty="0" smtClean="0">
                <a:solidFill>
                  <a:schemeClr val="tx1"/>
                </a:solidFill>
              </a:rPr>
              <a:t>Early methods use two-step process: first encode and then learn an end task.</a:t>
            </a: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14" name="Content Placeholder 1"/>
          <p:cNvSpPr txBox="1">
            <a:spLocks/>
          </p:cNvSpPr>
          <p:nvPr/>
        </p:nvSpPr>
        <p:spPr>
          <a:xfrm>
            <a:off x="558800" y="5334000"/>
            <a:ext cx="12039600" cy="717982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[Rodriguez’13, Almazan’13, Almazan’14, Rodriguez’15, Gordo’15a]</a:t>
            </a: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15" name="Content Placeholder 1"/>
          <p:cNvSpPr txBox="1">
            <a:spLocks/>
          </p:cNvSpPr>
          <p:nvPr/>
        </p:nvSpPr>
        <p:spPr>
          <a:xfrm>
            <a:off x="557784" y="5943600"/>
            <a:ext cx="12447016" cy="2775382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No character localization at test </a:t>
            </a:r>
            <a:r>
              <a:rPr lang="en-GB" dirty="0" smtClean="0">
                <a:solidFill>
                  <a:schemeClr val="tx1"/>
                </a:solidFill>
              </a:rPr>
              <a:t>time</a:t>
            </a: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Multiple applications</a:t>
            </a: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Fixed length representation</a:t>
            </a: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Does not use character annotations at train time     (</a:t>
            </a:r>
            <a:r>
              <a:rPr lang="en-GB" sz="2400" dirty="0" smtClean="0">
                <a:solidFill>
                  <a:schemeClr val="tx1"/>
                </a:solidFill>
              </a:rPr>
              <a:t>[Gordo’15a] does     )</a:t>
            </a:r>
            <a:endParaRPr lang="en-GB" dirty="0" smtClean="0">
              <a:solidFill>
                <a:schemeClr val="tx1"/>
              </a:solidFill>
            </a:endParaRP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Good accuracy</a:t>
            </a: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Two-step process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00" y="7361152"/>
            <a:ext cx="332806" cy="3350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7909" y="7376652"/>
            <a:ext cx="277091" cy="27709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800" y="8198974"/>
            <a:ext cx="332806" cy="3350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2894426"/>
            <a:ext cx="5486400" cy="2363374"/>
          </a:xfrm>
          <a:prstGeom prst="rect">
            <a:avLst/>
          </a:prstGeom>
        </p:spPr>
      </p:pic>
      <p:sp>
        <p:nvSpPr>
          <p:cNvPr id="16" name="Content Placeholder 1"/>
          <p:cNvSpPr txBox="1">
            <a:spLocks/>
          </p:cNvSpPr>
          <p:nvPr/>
        </p:nvSpPr>
        <p:spPr>
          <a:xfrm>
            <a:off x="7504727" y="2749405"/>
            <a:ext cx="4165270" cy="2432195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Recognition</a:t>
            </a:r>
          </a:p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Word Matching</a:t>
            </a:r>
          </a:p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Word Spotting</a:t>
            </a:r>
          </a:p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Clustering</a:t>
            </a:r>
          </a:p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…</a:t>
            </a: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0" y="6477000"/>
            <a:ext cx="304800" cy="3048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00" y="6930377"/>
            <a:ext cx="304800" cy="304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600" y="6096000"/>
            <a:ext cx="304800" cy="304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92800" y="6875845"/>
            <a:ext cx="439355" cy="4393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0" y="778960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1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79"/>
          <p:cNvSpPr txBox="1">
            <a:spLocks/>
          </p:cNvSpPr>
          <p:nvPr/>
        </p:nvSpPr>
        <p:spPr>
          <a:xfrm>
            <a:off x="169658" y="9232260"/>
            <a:ext cx="3430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none" lIns="0" tIns="0" rIns="0" bIns="0" rtlCol="0" anchor="ctr">
            <a:sp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buSzTx/>
              <a:buNone/>
              <a:defRPr lang="en-US" sz="1600" kern="1200">
                <a:solidFill>
                  <a:srgbClr val="77777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7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2pPr>
            <a:lvl3pPr marL="1922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3pPr>
            <a:lvl4pPr marL="2366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4pPr>
            <a:lvl5pPr marL="2811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5pPr>
            <a:lvl6pPr marL="31669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6pPr>
            <a:lvl7pPr marL="35225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7pPr>
            <a:lvl8pPr marL="38781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8pPr>
            <a:lvl9pPr marL="42337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sz="2400" b="1" smtClean="0">
                <a:latin typeface="Xerox Sans" pitchFamily="50" charset="0"/>
              </a:rPr>
              <a:pPr>
                <a:defRPr sz="1800"/>
              </a:pPr>
              <a:t>7</a:t>
            </a:fld>
            <a:endParaRPr lang="en-US" sz="2400" b="1" dirty="0">
              <a:latin typeface="Xerox Sans" pitchFamily="50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>
                <a:solidFill>
                  <a:srgbClr val="6CAF3D"/>
                </a:solidFill>
                <a:latin typeface="Xerox Sans" panose="02000000000000000000" pitchFamily="50" charset="0"/>
              </a:rPr>
              <a:t>Convolutional Neural Networks 101</a:t>
            </a:r>
            <a:endParaRPr lang="en-GB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330200" y="1524000"/>
            <a:ext cx="12674930" cy="1752600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CNNs are locally-connected neural </a:t>
            </a:r>
            <a:r>
              <a:rPr lang="en-GB" dirty="0">
                <a:solidFill>
                  <a:schemeClr val="tx1"/>
                </a:solidFill>
              </a:rPr>
              <a:t>networks. [</a:t>
            </a:r>
            <a:r>
              <a:rPr lang="en-GB" b="1" dirty="0">
                <a:solidFill>
                  <a:schemeClr val="tx1"/>
                </a:solidFill>
              </a:rPr>
              <a:t>LeCun’89</a:t>
            </a:r>
            <a:r>
              <a:rPr lang="en-GB" dirty="0">
                <a:solidFill>
                  <a:schemeClr val="tx1"/>
                </a:solidFill>
              </a:rPr>
              <a:t>] is an early example.</a:t>
            </a: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Convolutional layers are combined with pooling (e.g. max pooling) and non-</a:t>
            </a:r>
            <a:r>
              <a:rPr lang="en-GB" dirty="0" err="1" smtClean="0">
                <a:solidFill>
                  <a:schemeClr val="tx1"/>
                </a:solidFill>
              </a:rPr>
              <a:t>linearities</a:t>
            </a:r>
            <a:r>
              <a:rPr lang="en-GB" dirty="0" smtClean="0">
                <a:solidFill>
                  <a:schemeClr val="tx1"/>
                </a:solidFill>
              </a:rPr>
              <a:t> (e.g. </a:t>
            </a:r>
            <a:r>
              <a:rPr lang="en-GB" dirty="0" err="1" smtClean="0">
                <a:solidFill>
                  <a:schemeClr val="tx1"/>
                </a:solidFill>
              </a:rPr>
              <a:t>tahnh</a:t>
            </a:r>
            <a:r>
              <a:rPr lang="en-GB" dirty="0" smtClean="0">
                <a:solidFill>
                  <a:schemeClr val="tx1"/>
                </a:solidFill>
              </a:rPr>
              <a:t>, </a:t>
            </a:r>
            <a:r>
              <a:rPr lang="en-GB" dirty="0" err="1" smtClean="0">
                <a:solidFill>
                  <a:schemeClr val="tx1"/>
                </a:solidFill>
              </a:rPr>
              <a:t>ReLU</a:t>
            </a:r>
            <a:r>
              <a:rPr lang="en-GB" dirty="0" smtClean="0">
                <a:solidFill>
                  <a:schemeClr val="tx1"/>
                </a:solidFill>
              </a:rPr>
              <a:t>). </a:t>
            </a: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026400" y="7777307"/>
            <a:ext cx="3886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7500" indent="0">
              <a:buNone/>
            </a:pPr>
            <a:r>
              <a:rPr lang="en-GB" dirty="0" smtClean="0"/>
              <a:t>[</a:t>
            </a:r>
            <a:r>
              <a:rPr lang="en-GB" i="1" dirty="0" smtClean="0"/>
              <a:t>LeCun’89</a:t>
            </a:r>
            <a:r>
              <a:rPr lang="en-GB" dirty="0" smtClean="0"/>
              <a:t>]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8099" y="2743200"/>
            <a:ext cx="5479835" cy="5034107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>
          <a:xfrm>
            <a:off x="406400" y="3276600"/>
            <a:ext cx="6629400" cy="3886200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Combines feature learning and end-task in a single process. All parameters are learned jointly in a supervised setting using backpropagation</a:t>
            </a:r>
          </a:p>
          <a:p>
            <a:pPr>
              <a:buSzTx/>
            </a:pPr>
            <a:endParaRPr lang="en-GB" dirty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Since 2012 they have disrupted the CV community [</a:t>
            </a:r>
            <a:r>
              <a:rPr lang="en-GB" b="1" dirty="0" smtClean="0">
                <a:solidFill>
                  <a:schemeClr val="tx1"/>
                </a:solidFill>
              </a:rPr>
              <a:t>Krizhevsky’12</a:t>
            </a:r>
            <a:r>
              <a:rPr lang="en-GB" dirty="0" smtClean="0">
                <a:solidFill>
                  <a:schemeClr val="tx1"/>
                </a:solidFill>
              </a:rPr>
              <a:t>]</a:t>
            </a:r>
          </a:p>
          <a:p>
            <a:pPr>
              <a:buSzTx/>
            </a:pPr>
            <a:endParaRPr lang="en-GB" b="1" dirty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75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79"/>
          <p:cNvSpPr txBox="1">
            <a:spLocks/>
          </p:cNvSpPr>
          <p:nvPr/>
        </p:nvSpPr>
        <p:spPr>
          <a:xfrm>
            <a:off x="169658" y="9232260"/>
            <a:ext cx="3430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none" lIns="0" tIns="0" rIns="0" bIns="0" rtlCol="0" anchor="ctr">
            <a:sp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buSzTx/>
              <a:buNone/>
              <a:defRPr lang="en-US" sz="1600" kern="1200">
                <a:solidFill>
                  <a:srgbClr val="77777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7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2pPr>
            <a:lvl3pPr marL="1922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3pPr>
            <a:lvl4pPr marL="2366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4pPr>
            <a:lvl5pPr marL="2811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5pPr>
            <a:lvl6pPr marL="31669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6pPr>
            <a:lvl7pPr marL="35225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7pPr>
            <a:lvl8pPr marL="38781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8pPr>
            <a:lvl9pPr marL="42337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sz="2400" b="1" smtClean="0">
                <a:latin typeface="Xerox Sans" pitchFamily="50" charset="0"/>
              </a:rPr>
              <a:pPr>
                <a:defRPr sz="1800"/>
              </a:pPr>
              <a:t>8</a:t>
            </a:fld>
            <a:endParaRPr lang="en-US" sz="2400" b="1" dirty="0">
              <a:latin typeface="Xerox Sans" pitchFamily="50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>
                <a:solidFill>
                  <a:srgbClr val="6CAF3D"/>
                </a:solidFill>
                <a:latin typeface="Xerox Sans" panose="02000000000000000000" pitchFamily="50" charset="0"/>
              </a:rPr>
              <a:t>Two Main Approaches for Recognition</a:t>
            </a:r>
            <a:endParaRPr lang="en-GB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33070" y="1524000"/>
            <a:ext cx="11964416" cy="899656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2. Global representation of the word image (no character detection)</a:t>
            </a: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r>
              <a:rPr lang="en-GB" dirty="0" smtClean="0">
                <a:solidFill>
                  <a:schemeClr val="tx1"/>
                </a:solidFill>
              </a:rPr>
              <a:t>New methods: end-to-end learning with CNNs</a:t>
            </a:r>
          </a:p>
          <a:p>
            <a:pPr>
              <a:buSzTx/>
            </a:pPr>
            <a:endParaRPr lang="en-GB" b="1" dirty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3657600"/>
            <a:ext cx="11173046" cy="2750400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635000" y="2743200"/>
            <a:ext cx="11964416" cy="899656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First idea: </a:t>
            </a:r>
            <a:r>
              <a:rPr lang="en-GB" dirty="0" smtClean="0">
                <a:solidFill>
                  <a:schemeClr val="tx1"/>
                </a:solidFill>
              </a:rPr>
              <a:t>word image recognition as classification with a closed vocabulary </a:t>
            </a:r>
          </a:p>
          <a:p>
            <a:pPr>
              <a:buSzTx/>
            </a:pPr>
            <a:endParaRPr lang="en-GB" b="1" dirty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683000" y="6400800"/>
            <a:ext cx="5473931" cy="717982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[Jaderberg’14b, Jaderberg’15a] </a:t>
            </a: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811323" y="7010400"/>
            <a:ext cx="12039600" cy="1143000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Significantly outperformed the state of the art</a:t>
            </a: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Intermediate layers can be used as a word representation </a:t>
            </a: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Closed Vocabulary</a:t>
            </a: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4000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242" y="3014107"/>
            <a:ext cx="9453358" cy="3768293"/>
          </a:xfrm>
          <a:prstGeom prst="rect">
            <a:avLst/>
          </a:prstGeom>
        </p:spPr>
      </p:pic>
      <p:sp>
        <p:nvSpPr>
          <p:cNvPr id="10" name="Shape 679"/>
          <p:cNvSpPr txBox="1">
            <a:spLocks/>
          </p:cNvSpPr>
          <p:nvPr/>
        </p:nvSpPr>
        <p:spPr>
          <a:xfrm>
            <a:off x="169658" y="9335499"/>
            <a:ext cx="3430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none" lIns="0" tIns="0" rIns="0" bIns="0" rtlCol="0" anchor="ctr">
            <a:sp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buSzTx/>
              <a:buNone/>
              <a:defRPr lang="en-US" sz="1600" kern="1200">
                <a:solidFill>
                  <a:srgbClr val="77777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7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2pPr>
            <a:lvl3pPr marL="1922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3pPr>
            <a:lvl4pPr marL="2366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4pPr>
            <a:lvl5pPr marL="2811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5pPr>
            <a:lvl6pPr marL="31669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6pPr>
            <a:lvl7pPr marL="35225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7pPr>
            <a:lvl8pPr marL="38781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8pPr>
            <a:lvl9pPr marL="42337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sz="2400" b="1" smtClean="0">
                <a:latin typeface="Xerox Sans" pitchFamily="50" charset="0"/>
              </a:rPr>
              <a:pPr>
                <a:defRPr sz="1800"/>
              </a:pPr>
              <a:t>9</a:t>
            </a:fld>
            <a:endParaRPr lang="en-US" sz="2400" b="1" dirty="0">
              <a:latin typeface="Xerox Sans" pitchFamily="50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>
                <a:solidFill>
                  <a:srgbClr val="6CAF3D"/>
                </a:solidFill>
                <a:latin typeface="Xerox Sans" panose="02000000000000000000" pitchFamily="50" charset="0"/>
              </a:rPr>
              <a:t>Two Main Approaches for Recognition</a:t>
            </a:r>
            <a:endParaRPr lang="en-GB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33070" y="1524000"/>
            <a:ext cx="11964416" cy="899656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2. Global representation of the word image (no character detection)</a:t>
            </a: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r>
              <a:rPr lang="en-GB" dirty="0" smtClean="0">
                <a:solidFill>
                  <a:schemeClr val="tx1"/>
                </a:solidFill>
              </a:rPr>
              <a:t>New methods: end-to-end learning with CNNs</a:t>
            </a:r>
          </a:p>
          <a:p>
            <a:pPr>
              <a:buSzTx/>
            </a:pPr>
            <a:endParaRPr lang="en-GB" b="1" dirty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635000" y="2743200"/>
            <a:ext cx="11964416" cy="899656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Second approach: </a:t>
            </a:r>
            <a:r>
              <a:rPr lang="en-GB" dirty="0" smtClean="0">
                <a:solidFill>
                  <a:schemeClr val="tx1"/>
                </a:solidFill>
              </a:rPr>
              <a:t>word image recognition as character / position recognition</a:t>
            </a:r>
          </a:p>
          <a:p>
            <a:pPr>
              <a:buSzTx/>
            </a:pPr>
            <a:endParaRPr lang="en-GB" b="1" dirty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330200" y="6858000"/>
            <a:ext cx="12877800" cy="1905000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Open vocabulary (but can work with a lexicon if available)</a:t>
            </a: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Intermediate layers can be used as a word representation</a:t>
            </a: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Results almost-as-good as the dictionary version </a:t>
            </a: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Trainable in a few hours. See our </a:t>
            </a:r>
            <a:r>
              <a:rPr lang="en-GB" dirty="0" err="1">
                <a:solidFill>
                  <a:schemeClr val="tx1"/>
                </a:solidFill>
              </a:rPr>
              <a:t>G</a:t>
            </a:r>
            <a:r>
              <a:rPr lang="en-GB" dirty="0" err="1" smtClean="0">
                <a:solidFill>
                  <a:schemeClr val="tx1"/>
                </a:solidFill>
              </a:rPr>
              <a:t>ithub</a:t>
            </a:r>
            <a:r>
              <a:rPr lang="en-GB" dirty="0" smtClean="0">
                <a:solidFill>
                  <a:schemeClr val="tx1"/>
                </a:solidFill>
              </a:rPr>
              <a:t> for a model trained on IAM!</a:t>
            </a: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7" name="Content Placeholder 1"/>
          <p:cNvSpPr txBox="1">
            <a:spLocks/>
          </p:cNvSpPr>
          <p:nvPr/>
        </p:nvSpPr>
        <p:spPr>
          <a:xfrm>
            <a:off x="3835400" y="5987618"/>
            <a:ext cx="3886200" cy="717982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[Jaderberg’14b] </a:t>
            </a: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1417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Xerox Green 2014">
  <a:themeElements>
    <a:clrScheme name="Xerox Green">
      <a:dk1>
        <a:srgbClr val="000000"/>
      </a:dk1>
      <a:lt1>
        <a:srgbClr val="FFFFFF"/>
      </a:lt1>
      <a:dk2>
        <a:srgbClr val="FD9F13"/>
      </a:dk2>
      <a:lt2>
        <a:srgbClr val="E67600"/>
      </a:lt2>
      <a:accent1>
        <a:srgbClr val="6DAF3D"/>
      </a:accent1>
      <a:accent2>
        <a:srgbClr val="34BCBA"/>
      </a:accent2>
      <a:accent3>
        <a:srgbClr val="2895D5"/>
      </a:accent3>
      <a:accent4>
        <a:srgbClr val="7053AA"/>
      </a:accent4>
      <a:accent5>
        <a:srgbClr val="9B2583"/>
      </a:accent5>
      <a:accent6>
        <a:srgbClr val="E64BA2"/>
      </a:accent6>
      <a:hlink>
        <a:srgbClr val="6DAF3D"/>
      </a:hlink>
      <a:folHlink>
        <a:srgbClr val="66676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6D6D6"/>
        </a:solidFill>
        <a:ln w="254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1033378" marR="0" indent="-715878" algn="ctr" defTabSz="584200" rtl="0" fontAlgn="auto" latinLnBrk="1" hangingPunct="0">
          <a:lnSpc>
            <a:spcPct val="100000"/>
          </a:lnSpc>
          <a:spcBef>
            <a:spcPts val="3700"/>
          </a:spcBef>
          <a:spcAft>
            <a:spcPts val="0"/>
          </a:spcAft>
          <a:buClrTx/>
          <a:buSzPct val="171000"/>
          <a:buFontTx/>
          <a:buChar char="•"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D6D6D6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1033378" marR="0" indent="-715878" algn="ctr" defTabSz="584200" rtl="0" fontAlgn="auto" latinLnBrk="1" hangingPunct="0">
          <a:lnSpc>
            <a:spcPct val="100000"/>
          </a:lnSpc>
          <a:spcBef>
            <a:spcPts val="3700"/>
          </a:spcBef>
          <a:spcAft>
            <a:spcPts val="0"/>
          </a:spcAft>
          <a:buClrTx/>
          <a:buSzPct val="171000"/>
          <a:buFontTx/>
          <a:buChar char="•"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Xerox_Green_2014_4.3</Template>
  <TotalTime>2428</TotalTime>
  <Words>639</Words>
  <Application>Microsoft Office PowerPoint</Application>
  <PresentationFormat>Custom</PresentationFormat>
  <Paragraphs>232</Paragraphs>
  <Slides>15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Gill Sans</vt:lpstr>
      <vt:lpstr>Helvetica</vt:lpstr>
      <vt:lpstr>Lucida Grande</vt:lpstr>
      <vt:lpstr>Museo Sans For Dell</vt:lpstr>
      <vt:lpstr>Xerox Sans</vt:lpstr>
      <vt:lpstr>Xerox Green 2014</vt:lpstr>
      <vt:lpstr>PowerPoint Presentation</vt:lpstr>
      <vt:lpstr>Agenda</vt:lpstr>
      <vt:lpstr>Recognition</vt:lpstr>
      <vt:lpstr>Evolution of the state of the art</vt:lpstr>
      <vt:lpstr>Two Main Approaches for Recognition</vt:lpstr>
      <vt:lpstr>Two Main Approaches for Recognition</vt:lpstr>
      <vt:lpstr>Convolutional Neural Networks 101</vt:lpstr>
      <vt:lpstr>Two Main Approaches for Recognition</vt:lpstr>
      <vt:lpstr>Two Main Approaches for Recognition</vt:lpstr>
      <vt:lpstr>Improvements</vt:lpstr>
      <vt:lpstr>Improvements</vt:lpstr>
      <vt:lpstr>Improvements</vt:lpstr>
      <vt:lpstr>Improvements</vt:lpstr>
      <vt:lpstr>Results summary</vt:lpstr>
      <vt:lpstr>Conclusions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Text Understanding: Word Image Representation, Matching and Recognition</dc:title>
  <dc:creator>GORDO, Albert</dc:creator>
  <cp:lastModifiedBy>GORDO, Albert</cp:lastModifiedBy>
  <cp:revision>172</cp:revision>
  <dcterms:modified xsi:type="dcterms:W3CDTF">2016-04-10T21:21:56Z</dcterms:modified>
</cp:coreProperties>
</file>